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6"/>
  </p:notesMasterIdLst>
  <p:handoutMasterIdLst>
    <p:handoutMasterId r:id="rId17"/>
  </p:handoutMasterIdLst>
  <p:sldIdLst>
    <p:sldId id="256" r:id="rId2"/>
    <p:sldId id="257" r:id="rId3"/>
    <p:sldId id="258" r:id="rId4"/>
    <p:sldId id="259" r:id="rId5"/>
    <p:sldId id="263" r:id="rId6"/>
    <p:sldId id="260" r:id="rId7"/>
    <p:sldId id="261" r:id="rId8"/>
    <p:sldId id="262" r:id="rId9"/>
    <p:sldId id="264" r:id="rId10"/>
    <p:sldId id="265"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p:restoredTop sz="86846"/>
  </p:normalViewPr>
  <p:slideViewPr>
    <p:cSldViewPr snapToGrid="0" snapToObjects="1">
      <p:cViewPr varScale="1">
        <p:scale>
          <a:sx n="97" d="100"/>
          <a:sy n="97" d="100"/>
        </p:scale>
        <p:origin x="1032" y="184"/>
      </p:cViewPr>
      <p:guideLst/>
    </p:cSldViewPr>
  </p:slideViewPr>
  <p:notesTextViewPr>
    <p:cViewPr>
      <p:scale>
        <a:sx n="1" d="1"/>
        <a:sy n="1" d="1"/>
      </p:scale>
      <p:origin x="0" y="0"/>
    </p:cViewPr>
  </p:notesTextViewPr>
  <p:notesViewPr>
    <p:cSldViewPr snapToGrid="0" snapToObjects="1">
      <p:cViewPr varScale="1">
        <p:scale>
          <a:sx n="85" d="100"/>
          <a:sy n="85" d="100"/>
        </p:scale>
        <p:origin x="376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C2C8401-E58F-448E-B951-BEA070517A12}" type="doc">
      <dgm:prSet loTypeId="urn:microsoft.com/office/officeart/2016/7/layout/BasicLinearProcessNumbered" loCatId="process" qsTypeId="urn:microsoft.com/office/officeart/2005/8/quickstyle/simple2" qsCatId="simple" csTypeId="urn:microsoft.com/office/officeart/2005/8/colors/colorful1" csCatId="colorful" phldr="1"/>
      <dgm:spPr/>
      <dgm:t>
        <a:bodyPr/>
        <a:lstStyle/>
        <a:p>
          <a:endParaRPr lang="en-US"/>
        </a:p>
      </dgm:t>
    </dgm:pt>
    <dgm:pt modelId="{A97E87E9-C51A-4486-9BD6-04ED33C6A268}">
      <dgm:prSet/>
      <dgm:spPr/>
      <dgm:t>
        <a:bodyPr/>
        <a:lstStyle/>
        <a:p>
          <a:r>
            <a:rPr lang="en-US" dirty="0"/>
            <a:t>Using default output          (</a:t>
          </a:r>
          <a:r>
            <a:rPr lang="en-US" i="1" dirty="0"/>
            <a:t>p </a:t>
          </a:r>
          <a:r>
            <a:rPr lang="en-US" dirty="0"/>
            <a:t>&gt; 0.5) 		              and H</a:t>
          </a:r>
          <a:r>
            <a:rPr lang="en-US" baseline="-25000" dirty="0"/>
            <a:t>1</a:t>
          </a:r>
          <a:r>
            <a:rPr lang="en-US" dirty="0"/>
            <a:t>-testing </a:t>
          </a:r>
        </a:p>
      </dgm:t>
    </dgm:pt>
    <dgm:pt modelId="{B0CBBF07-7DD9-4644-BECA-AB197326E482}" type="parTrans" cxnId="{A6A70DE3-16FB-48A4-B031-D968EE9184C6}">
      <dgm:prSet/>
      <dgm:spPr/>
      <dgm:t>
        <a:bodyPr/>
        <a:lstStyle/>
        <a:p>
          <a:endParaRPr lang="en-US"/>
        </a:p>
      </dgm:t>
    </dgm:pt>
    <dgm:pt modelId="{179EB7BA-7909-452D-A77B-BCDF4C037C5B}" type="sibTrans" cxnId="{A6A70DE3-16FB-48A4-B031-D968EE9184C6}">
      <dgm:prSet phldrT="1" phldr="0"/>
      <dgm:spPr/>
      <dgm:t>
        <a:bodyPr/>
        <a:lstStyle/>
        <a:p>
          <a:r>
            <a:rPr lang="en-US"/>
            <a:t>1</a:t>
          </a:r>
        </a:p>
      </dgm:t>
    </dgm:pt>
    <dgm:pt modelId="{E34C1669-9085-47D1-AC1E-6388E0865249}">
      <dgm:prSet/>
      <dgm:spPr/>
      <dgm:t>
        <a:bodyPr/>
        <a:lstStyle/>
        <a:p>
          <a:r>
            <a:rPr lang="en-US" dirty="0"/>
            <a:t>Thresholding:       Controlling for FP           (Cog. Sci.)            	                vs. 			               Controlling for FN (Clinical)</a:t>
          </a:r>
        </a:p>
      </dgm:t>
    </dgm:pt>
    <dgm:pt modelId="{100EF151-5D42-424C-8DDB-4AA9F27974CB}" type="parTrans" cxnId="{C915EC23-0AD4-4738-9365-68EF3E207369}">
      <dgm:prSet/>
      <dgm:spPr/>
      <dgm:t>
        <a:bodyPr/>
        <a:lstStyle/>
        <a:p>
          <a:endParaRPr lang="en-US"/>
        </a:p>
      </dgm:t>
    </dgm:pt>
    <dgm:pt modelId="{BB50E0D2-3CC0-455D-A59A-FD7B50AE312A}" type="sibTrans" cxnId="{C915EC23-0AD4-4738-9365-68EF3E207369}">
      <dgm:prSet phldrT="2" phldr="0"/>
      <dgm:spPr/>
      <dgm:t>
        <a:bodyPr/>
        <a:lstStyle/>
        <a:p>
          <a:r>
            <a:rPr lang="en-US"/>
            <a:t>2</a:t>
          </a:r>
        </a:p>
      </dgm:t>
    </dgm:pt>
    <dgm:pt modelId="{D48BAF8F-EB5B-4FCB-938A-4A6F6BC7E34E}">
      <dgm:prSet/>
      <dgm:spPr/>
      <dgm:t>
        <a:bodyPr/>
        <a:lstStyle/>
        <a:p>
          <a:r>
            <a:rPr lang="en-US"/>
            <a:t>Correctness of thresholding depends on appropriateness of distributions</a:t>
          </a:r>
        </a:p>
      </dgm:t>
    </dgm:pt>
    <dgm:pt modelId="{2F870103-2533-4782-A46E-1E0DBE23E9CF}" type="parTrans" cxnId="{4929ABB4-64D6-432F-A6DB-4688D3867C9B}">
      <dgm:prSet/>
      <dgm:spPr/>
      <dgm:t>
        <a:bodyPr/>
        <a:lstStyle/>
        <a:p>
          <a:endParaRPr lang="en-US"/>
        </a:p>
      </dgm:t>
    </dgm:pt>
    <dgm:pt modelId="{5F1CFA57-0CFF-4D69-93EB-E6383A6DEADB}" type="sibTrans" cxnId="{4929ABB4-64D6-432F-A6DB-4688D3867C9B}">
      <dgm:prSet phldrT="3" phldr="0"/>
      <dgm:spPr/>
      <dgm:t>
        <a:bodyPr/>
        <a:lstStyle/>
        <a:p>
          <a:r>
            <a:rPr lang="en-US"/>
            <a:t>3</a:t>
          </a:r>
        </a:p>
      </dgm:t>
    </dgm:pt>
    <dgm:pt modelId="{0669ECC4-BA2E-484E-9BEC-9905F9526489}">
      <dgm:prSet/>
      <dgm:spPr/>
      <dgm:t>
        <a:bodyPr/>
        <a:lstStyle/>
        <a:p>
          <a:r>
            <a:rPr lang="en-US"/>
            <a:t>Model order selection</a:t>
          </a:r>
        </a:p>
      </dgm:t>
    </dgm:pt>
    <dgm:pt modelId="{DF7DDB63-D625-4BA5-8377-DE25533E839E}" type="parTrans" cxnId="{4947CD35-4E65-4248-9AD1-5561E123C8C7}">
      <dgm:prSet/>
      <dgm:spPr/>
      <dgm:t>
        <a:bodyPr/>
        <a:lstStyle/>
        <a:p>
          <a:endParaRPr lang="en-US"/>
        </a:p>
      </dgm:t>
    </dgm:pt>
    <dgm:pt modelId="{46EF3674-028C-4562-BB5C-2F36F5C57E00}" type="sibTrans" cxnId="{4947CD35-4E65-4248-9AD1-5561E123C8C7}">
      <dgm:prSet phldrT="4" phldr="0"/>
      <dgm:spPr/>
      <dgm:t>
        <a:bodyPr/>
        <a:lstStyle/>
        <a:p>
          <a:r>
            <a:rPr lang="en-US"/>
            <a:t>4</a:t>
          </a:r>
        </a:p>
      </dgm:t>
    </dgm:pt>
    <dgm:pt modelId="{52B02FF2-33F9-A44B-966E-52FA0B756C7C}" type="pres">
      <dgm:prSet presAssocID="{4C2C8401-E58F-448E-B951-BEA070517A12}" presName="Name0" presStyleCnt="0">
        <dgm:presLayoutVars>
          <dgm:animLvl val="lvl"/>
          <dgm:resizeHandles val="exact"/>
        </dgm:presLayoutVars>
      </dgm:prSet>
      <dgm:spPr/>
    </dgm:pt>
    <dgm:pt modelId="{981C0753-D06E-E741-9C88-225F4D455D75}" type="pres">
      <dgm:prSet presAssocID="{A97E87E9-C51A-4486-9BD6-04ED33C6A268}" presName="compositeNode" presStyleCnt="0">
        <dgm:presLayoutVars>
          <dgm:bulletEnabled val="1"/>
        </dgm:presLayoutVars>
      </dgm:prSet>
      <dgm:spPr/>
    </dgm:pt>
    <dgm:pt modelId="{6F48254A-D115-6F4A-AB16-FDAA9C4A8EB4}" type="pres">
      <dgm:prSet presAssocID="{A97E87E9-C51A-4486-9BD6-04ED33C6A268}" presName="bgRect" presStyleLbl="bgAccFollowNode1" presStyleIdx="0" presStyleCnt="4"/>
      <dgm:spPr/>
    </dgm:pt>
    <dgm:pt modelId="{5F329A43-8ECF-1E4B-8624-CB173E68D1F2}" type="pres">
      <dgm:prSet presAssocID="{179EB7BA-7909-452D-A77B-BCDF4C037C5B}" presName="sibTransNodeCircle" presStyleLbl="alignNode1" presStyleIdx="0" presStyleCnt="8">
        <dgm:presLayoutVars>
          <dgm:chMax val="0"/>
          <dgm:bulletEnabled/>
        </dgm:presLayoutVars>
      </dgm:prSet>
      <dgm:spPr/>
    </dgm:pt>
    <dgm:pt modelId="{89CA93B2-4409-3946-952F-A27ED944DB31}" type="pres">
      <dgm:prSet presAssocID="{A97E87E9-C51A-4486-9BD6-04ED33C6A268}" presName="bottomLine" presStyleLbl="alignNode1" presStyleIdx="1" presStyleCnt="8">
        <dgm:presLayoutVars/>
      </dgm:prSet>
      <dgm:spPr/>
    </dgm:pt>
    <dgm:pt modelId="{E8E88E4C-59B2-B845-B44A-4D5BD035FEB1}" type="pres">
      <dgm:prSet presAssocID="{A97E87E9-C51A-4486-9BD6-04ED33C6A268}" presName="nodeText" presStyleLbl="bgAccFollowNode1" presStyleIdx="0" presStyleCnt="4">
        <dgm:presLayoutVars>
          <dgm:bulletEnabled val="1"/>
        </dgm:presLayoutVars>
      </dgm:prSet>
      <dgm:spPr/>
    </dgm:pt>
    <dgm:pt modelId="{CD0EE10B-5FF7-ED4F-A7EC-DC91014ECA31}" type="pres">
      <dgm:prSet presAssocID="{179EB7BA-7909-452D-A77B-BCDF4C037C5B}" presName="sibTrans" presStyleCnt="0"/>
      <dgm:spPr/>
    </dgm:pt>
    <dgm:pt modelId="{87FD7C33-FF93-8C4E-8E29-824CC6E9E12B}" type="pres">
      <dgm:prSet presAssocID="{E34C1669-9085-47D1-AC1E-6388E0865249}" presName="compositeNode" presStyleCnt="0">
        <dgm:presLayoutVars>
          <dgm:bulletEnabled val="1"/>
        </dgm:presLayoutVars>
      </dgm:prSet>
      <dgm:spPr/>
    </dgm:pt>
    <dgm:pt modelId="{B4916C50-37CE-4C48-BC19-E02CE8C9C451}" type="pres">
      <dgm:prSet presAssocID="{E34C1669-9085-47D1-AC1E-6388E0865249}" presName="bgRect" presStyleLbl="bgAccFollowNode1" presStyleIdx="1" presStyleCnt="4"/>
      <dgm:spPr/>
    </dgm:pt>
    <dgm:pt modelId="{251DCCAD-7BF9-8E4D-BA89-8C276A4ABA4A}" type="pres">
      <dgm:prSet presAssocID="{BB50E0D2-3CC0-455D-A59A-FD7B50AE312A}" presName="sibTransNodeCircle" presStyleLbl="alignNode1" presStyleIdx="2" presStyleCnt="8">
        <dgm:presLayoutVars>
          <dgm:chMax val="0"/>
          <dgm:bulletEnabled/>
        </dgm:presLayoutVars>
      </dgm:prSet>
      <dgm:spPr/>
    </dgm:pt>
    <dgm:pt modelId="{7920CF10-B9D2-9B4E-B1C3-3B48F3F94B80}" type="pres">
      <dgm:prSet presAssocID="{E34C1669-9085-47D1-AC1E-6388E0865249}" presName="bottomLine" presStyleLbl="alignNode1" presStyleIdx="3" presStyleCnt="8">
        <dgm:presLayoutVars/>
      </dgm:prSet>
      <dgm:spPr/>
    </dgm:pt>
    <dgm:pt modelId="{18C36931-6068-C546-B701-04EA19BF00B1}" type="pres">
      <dgm:prSet presAssocID="{E34C1669-9085-47D1-AC1E-6388E0865249}" presName="nodeText" presStyleLbl="bgAccFollowNode1" presStyleIdx="1" presStyleCnt="4">
        <dgm:presLayoutVars>
          <dgm:bulletEnabled val="1"/>
        </dgm:presLayoutVars>
      </dgm:prSet>
      <dgm:spPr/>
    </dgm:pt>
    <dgm:pt modelId="{6837AE5A-9DB1-C849-A7BB-7CCEEEC4612F}" type="pres">
      <dgm:prSet presAssocID="{BB50E0D2-3CC0-455D-A59A-FD7B50AE312A}" presName="sibTrans" presStyleCnt="0"/>
      <dgm:spPr/>
    </dgm:pt>
    <dgm:pt modelId="{54CCD2A0-EE18-8342-941A-41FCB8FD01FA}" type="pres">
      <dgm:prSet presAssocID="{D48BAF8F-EB5B-4FCB-938A-4A6F6BC7E34E}" presName="compositeNode" presStyleCnt="0">
        <dgm:presLayoutVars>
          <dgm:bulletEnabled val="1"/>
        </dgm:presLayoutVars>
      </dgm:prSet>
      <dgm:spPr/>
    </dgm:pt>
    <dgm:pt modelId="{C9277263-AE37-2544-BC2B-FD75F33967A0}" type="pres">
      <dgm:prSet presAssocID="{D48BAF8F-EB5B-4FCB-938A-4A6F6BC7E34E}" presName="bgRect" presStyleLbl="bgAccFollowNode1" presStyleIdx="2" presStyleCnt="4"/>
      <dgm:spPr/>
    </dgm:pt>
    <dgm:pt modelId="{F5D86C59-C810-7A4E-A9E6-05C52FF2482A}" type="pres">
      <dgm:prSet presAssocID="{5F1CFA57-0CFF-4D69-93EB-E6383A6DEADB}" presName="sibTransNodeCircle" presStyleLbl="alignNode1" presStyleIdx="4" presStyleCnt="8">
        <dgm:presLayoutVars>
          <dgm:chMax val="0"/>
          <dgm:bulletEnabled/>
        </dgm:presLayoutVars>
      </dgm:prSet>
      <dgm:spPr/>
    </dgm:pt>
    <dgm:pt modelId="{0AAAFCCB-5ADE-814A-AFFA-9A4C1EADC742}" type="pres">
      <dgm:prSet presAssocID="{D48BAF8F-EB5B-4FCB-938A-4A6F6BC7E34E}" presName="bottomLine" presStyleLbl="alignNode1" presStyleIdx="5" presStyleCnt="8">
        <dgm:presLayoutVars/>
      </dgm:prSet>
      <dgm:spPr/>
    </dgm:pt>
    <dgm:pt modelId="{28A4DFAD-C5E4-CE44-A0E0-BA69BEBD64FF}" type="pres">
      <dgm:prSet presAssocID="{D48BAF8F-EB5B-4FCB-938A-4A6F6BC7E34E}" presName="nodeText" presStyleLbl="bgAccFollowNode1" presStyleIdx="2" presStyleCnt="4">
        <dgm:presLayoutVars>
          <dgm:bulletEnabled val="1"/>
        </dgm:presLayoutVars>
      </dgm:prSet>
      <dgm:spPr/>
    </dgm:pt>
    <dgm:pt modelId="{44EC436E-C03E-C240-8D8E-EB199208BD1D}" type="pres">
      <dgm:prSet presAssocID="{5F1CFA57-0CFF-4D69-93EB-E6383A6DEADB}" presName="sibTrans" presStyleCnt="0"/>
      <dgm:spPr/>
    </dgm:pt>
    <dgm:pt modelId="{A0BFE1DC-CBF6-2546-A9C3-ADD8AC174D91}" type="pres">
      <dgm:prSet presAssocID="{0669ECC4-BA2E-484E-9BEC-9905F9526489}" presName="compositeNode" presStyleCnt="0">
        <dgm:presLayoutVars>
          <dgm:bulletEnabled val="1"/>
        </dgm:presLayoutVars>
      </dgm:prSet>
      <dgm:spPr/>
    </dgm:pt>
    <dgm:pt modelId="{55F5DC63-1223-C744-8F3D-A209BD12F74C}" type="pres">
      <dgm:prSet presAssocID="{0669ECC4-BA2E-484E-9BEC-9905F9526489}" presName="bgRect" presStyleLbl="bgAccFollowNode1" presStyleIdx="3" presStyleCnt="4"/>
      <dgm:spPr/>
    </dgm:pt>
    <dgm:pt modelId="{7599A6C8-1B99-094B-8147-B9847A283EA6}" type="pres">
      <dgm:prSet presAssocID="{46EF3674-028C-4562-BB5C-2F36F5C57E00}" presName="sibTransNodeCircle" presStyleLbl="alignNode1" presStyleIdx="6" presStyleCnt="8">
        <dgm:presLayoutVars>
          <dgm:chMax val="0"/>
          <dgm:bulletEnabled/>
        </dgm:presLayoutVars>
      </dgm:prSet>
      <dgm:spPr/>
    </dgm:pt>
    <dgm:pt modelId="{C8711196-7A7B-3546-A9A3-1A34396769CC}" type="pres">
      <dgm:prSet presAssocID="{0669ECC4-BA2E-484E-9BEC-9905F9526489}" presName="bottomLine" presStyleLbl="alignNode1" presStyleIdx="7" presStyleCnt="8">
        <dgm:presLayoutVars/>
      </dgm:prSet>
      <dgm:spPr/>
    </dgm:pt>
    <dgm:pt modelId="{B56D6C95-80FB-E746-8A61-A0DA3556EE3D}" type="pres">
      <dgm:prSet presAssocID="{0669ECC4-BA2E-484E-9BEC-9905F9526489}" presName="nodeText" presStyleLbl="bgAccFollowNode1" presStyleIdx="3" presStyleCnt="4">
        <dgm:presLayoutVars>
          <dgm:bulletEnabled val="1"/>
        </dgm:presLayoutVars>
      </dgm:prSet>
      <dgm:spPr/>
    </dgm:pt>
  </dgm:ptLst>
  <dgm:cxnLst>
    <dgm:cxn modelId="{E840C809-B5F0-D849-BEF6-9D8BC30220E7}" type="presOf" srcId="{BB50E0D2-3CC0-455D-A59A-FD7B50AE312A}" destId="{251DCCAD-7BF9-8E4D-BA89-8C276A4ABA4A}" srcOrd="0" destOrd="0" presId="urn:microsoft.com/office/officeart/2016/7/layout/BasicLinearProcessNumbered"/>
    <dgm:cxn modelId="{503D881D-5E18-514E-94DF-E0EEA1D332DA}" type="presOf" srcId="{A97E87E9-C51A-4486-9BD6-04ED33C6A268}" destId="{E8E88E4C-59B2-B845-B44A-4D5BD035FEB1}" srcOrd="1" destOrd="0" presId="urn:microsoft.com/office/officeart/2016/7/layout/BasicLinearProcessNumbered"/>
    <dgm:cxn modelId="{C915EC23-0AD4-4738-9365-68EF3E207369}" srcId="{4C2C8401-E58F-448E-B951-BEA070517A12}" destId="{E34C1669-9085-47D1-AC1E-6388E0865249}" srcOrd="1" destOrd="0" parTransId="{100EF151-5D42-424C-8DDB-4AA9F27974CB}" sibTransId="{BB50E0D2-3CC0-455D-A59A-FD7B50AE312A}"/>
    <dgm:cxn modelId="{4947CD35-4E65-4248-9AD1-5561E123C8C7}" srcId="{4C2C8401-E58F-448E-B951-BEA070517A12}" destId="{0669ECC4-BA2E-484E-9BEC-9905F9526489}" srcOrd="3" destOrd="0" parTransId="{DF7DDB63-D625-4BA5-8377-DE25533E839E}" sibTransId="{46EF3674-028C-4562-BB5C-2F36F5C57E00}"/>
    <dgm:cxn modelId="{D7B54755-AA41-6847-8395-95316BEA73CA}" type="presOf" srcId="{179EB7BA-7909-452D-A77B-BCDF4C037C5B}" destId="{5F329A43-8ECF-1E4B-8624-CB173E68D1F2}" srcOrd="0" destOrd="0" presId="urn:microsoft.com/office/officeart/2016/7/layout/BasicLinearProcessNumbered"/>
    <dgm:cxn modelId="{6D468C60-91FD-8C4E-86A5-6CE62A5390AA}" type="presOf" srcId="{5F1CFA57-0CFF-4D69-93EB-E6383A6DEADB}" destId="{F5D86C59-C810-7A4E-A9E6-05C52FF2482A}" srcOrd="0" destOrd="0" presId="urn:microsoft.com/office/officeart/2016/7/layout/BasicLinearProcessNumbered"/>
    <dgm:cxn modelId="{3DD7CD86-E4E7-4740-B9B3-3CFA80553923}" type="presOf" srcId="{E34C1669-9085-47D1-AC1E-6388E0865249}" destId="{18C36931-6068-C546-B701-04EA19BF00B1}" srcOrd="1" destOrd="0" presId="urn:microsoft.com/office/officeart/2016/7/layout/BasicLinearProcessNumbered"/>
    <dgm:cxn modelId="{9E5DA389-1EBA-4148-811D-2D6EAD811D82}" type="presOf" srcId="{46EF3674-028C-4562-BB5C-2F36F5C57E00}" destId="{7599A6C8-1B99-094B-8147-B9847A283EA6}" srcOrd="0" destOrd="0" presId="urn:microsoft.com/office/officeart/2016/7/layout/BasicLinearProcessNumbered"/>
    <dgm:cxn modelId="{8BC0B49C-A633-D942-8E90-C1B62CC5EF6D}" type="presOf" srcId="{0669ECC4-BA2E-484E-9BEC-9905F9526489}" destId="{55F5DC63-1223-C744-8F3D-A209BD12F74C}" srcOrd="0" destOrd="0" presId="urn:microsoft.com/office/officeart/2016/7/layout/BasicLinearProcessNumbered"/>
    <dgm:cxn modelId="{2FA76CA2-D191-3F43-9EC9-2CEFBADC78D8}" type="presOf" srcId="{A97E87E9-C51A-4486-9BD6-04ED33C6A268}" destId="{6F48254A-D115-6F4A-AB16-FDAA9C4A8EB4}" srcOrd="0" destOrd="0" presId="urn:microsoft.com/office/officeart/2016/7/layout/BasicLinearProcessNumbered"/>
    <dgm:cxn modelId="{92A660A9-21C6-DC4F-BAD4-42AB147C164B}" type="presOf" srcId="{0669ECC4-BA2E-484E-9BEC-9905F9526489}" destId="{B56D6C95-80FB-E746-8A61-A0DA3556EE3D}" srcOrd="1" destOrd="0" presId="urn:microsoft.com/office/officeart/2016/7/layout/BasicLinearProcessNumbered"/>
    <dgm:cxn modelId="{BCC600B1-54B6-694A-979E-7A29F59FFBCD}" type="presOf" srcId="{D48BAF8F-EB5B-4FCB-938A-4A6F6BC7E34E}" destId="{28A4DFAD-C5E4-CE44-A0E0-BA69BEBD64FF}" srcOrd="1" destOrd="0" presId="urn:microsoft.com/office/officeart/2016/7/layout/BasicLinearProcessNumbered"/>
    <dgm:cxn modelId="{4929ABB4-64D6-432F-A6DB-4688D3867C9B}" srcId="{4C2C8401-E58F-448E-B951-BEA070517A12}" destId="{D48BAF8F-EB5B-4FCB-938A-4A6F6BC7E34E}" srcOrd="2" destOrd="0" parTransId="{2F870103-2533-4782-A46E-1E0DBE23E9CF}" sibTransId="{5F1CFA57-0CFF-4D69-93EB-E6383A6DEADB}"/>
    <dgm:cxn modelId="{545FADBD-F2FB-8549-9777-4981213C3CC3}" type="presOf" srcId="{4C2C8401-E58F-448E-B951-BEA070517A12}" destId="{52B02FF2-33F9-A44B-966E-52FA0B756C7C}" srcOrd="0" destOrd="0" presId="urn:microsoft.com/office/officeart/2016/7/layout/BasicLinearProcessNumbered"/>
    <dgm:cxn modelId="{A6A70DE3-16FB-48A4-B031-D968EE9184C6}" srcId="{4C2C8401-E58F-448E-B951-BEA070517A12}" destId="{A97E87E9-C51A-4486-9BD6-04ED33C6A268}" srcOrd="0" destOrd="0" parTransId="{B0CBBF07-7DD9-4644-BECA-AB197326E482}" sibTransId="{179EB7BA-7909-452D-A77B-BCDF4C037C5B}"/>
    <dgm:cxn modelId="{F0FBF6EC-7992-D048-91CF-962D54D38CDC}" type="presOf" srcId="{D48BAF8F-EB5B-4FCB-938A-4A6F6BC7E34E}" destId="{C9277263-AE37-2544-BC2B-FD75F33967A0}" srcOrd="0" destOrd="0" presId="urn:microsoft.com/office/officeart/2016/7/layout/BasicLinearProcessNumbered"/>
    <dgm:cxn modelId="{C4B62BF2-A26D-A44D-8176-A2314CC21C9A}" type="presOf" srcId="{E34C1669-9085-47D1-AC1E-6388E0865249}" destId="{B4916C50-37CE-4C48-BC19-E02CE8C9C451}" srcOrd="0" destOrd="0" presId="urn:microsoft.com/office/officeart/2016/7/layout/BasicLinearProcessNumbered"/>
    <dgm:cxn modelId="{BCE0243A-121C-BB43-BC5A-B57AEE7A4691}" type="presParOf" srcId="{52B02FF2-33F9-A44B-966E-52FA0B756C7C}" destId="{981C0753-D06E-E741-9C88-225F4D455D75}" srcOrd="0" destOrd="0" presId="urn:microsoft.com/office/officeart/2016/7/layout/BasicLinearProcessNumbered"/>
    <dgm:cxn modelId="{1D074C24-3A34-C84A-8AFA-A3CD3FE4765B}" type="presParOf" srcId="{981C0753-D06E-E741-9C88-225F4D455D75}" destId="{6F48254A-D115-6F4A-AB16-FDAA9C4A8EB4}" srcOrd="0" destOrd="0" presId="urn:microsoft.com/office/officeart/2016/7/layout/BasicLinearProcessNumbered"/>
    <dgm:cxn modelId="{48BBF5EF-6A8F-3B48-84A6-015B203C5CA2}" type="presParOf" srcId="{981C0753-D06E-E741-9C88-225F4D455D75}" destId="{5F329A43-8ECF-1E4B-8624-CB173E68D1F2}" srcOrd="1" destOrd="0" presId="urn:microsoft.com/office/officeart/2016/7/layout/BasicLinearProcessNumbered"/>
    <dgm:cxn modelId="{B3DF6AA9-89C1-6447-864D-8A4E266E0120}" type="presParOf" srcId="{981C0753-D06E-E741-9C88-225F4D455D75}" destId="{89CA93B2-4409-3946-952F-A27ED944DB31}" srcOrd="2" destOrd="0" presId="urn:microsoft.com/office/officeart/2016/7/layout/BasicLinearProcessNumbered"/>
    <dgm:cxn modelId="{221E1C4C-E49D-CD4E-8A49-5490C0001DB1}" type="presParOf" srcId="{981C0753-D06E-E741-9C88-225F4D455D75}" destId="{E8E88E4C-59B2-B845-B44A-4D5BD035FEB1}" srcOrd="3" destOrd="0" presId="urn:microsoft.com/office/officeart/2016/7/layout/BasicLinearProcessNumbered"/>
    <dgm:cxn modelId="{922FE582-F059-E14A-A7FF-D6BE7F89E0C3}" type="presParOf" srcId="{52B02FF2-33F9-A44B-966E-52FA0B756C7C}" destId="{CD0EE10B-5FF7-ED4F-A7EC-DC91014ECA31}" srcOrd="1" destOrd="0" presId="urn:microsoft.com/office/officeart/2016/7/layout/BasicLinearProcessNumbered"/>
    <dgm:cxn modelId="{2E39C8E2-751E-844B-BAAE-F05282979824}" type="presParOf" srcId="{52B02FF2-33F9-A44B-966E-52FA0B756C7C}" destId="{87FD7C33-FF93-8C4E-8E29-824CC6E9E12B}" srcOrd="2" destOrd="0" presId="urn:microsoft.com/office/officeart/2016/7/layout/BasicLinearProcessNumbered"/>
    <dgm:cxn modelId="{0AC18FEB-A34C-724D-A50D-CC672CB53E44}" type="presParOf" srcId="{87FD7C33-FF93-8C4E-8E29-824CC6E9E12B}" destId="{B4916C50-37CE-4C48-BC19-E02CE8C9C451}" srcOrd="0" destOrd="0" presId="urn:microsoft.com/office/officeart/2016/7/layout/BasicLinearProcessNumbered"/>
    <dgm:cxn modelId="{26F5920E-8A7A-1D41-98EC-280D42E5FE0C}" type="presParOf" srcId="{87FD7C33-FF93-8C4E-8E29-824CC6E9E12B}" destId="{251DCCAD-7BF9-8E4D-BA89-8C276A4ABA4A}" srcOrd="1" destOrd="0" presId="urn:microsoft.com/office/officeart/2016/7/layout/BasicLinearProcessNumbered"/>
    <dgm:cxn modelId="{711C63E9-7A3D-FB45-83A8-7631A7ADC6D1}" type="presParOf" srcId="{87FD7C33-FF93-8C4E-8E29-824CC6E9E12B}" destId="{7920CF10-B9D2-9B4E-B1C3-3B48F3F94B80}" srcOrd="2" destOrd="0" presId="urn:microsoft.com/office/officeart/2016/7/layout/BasicLinearProcessNumbered"/>
    <dgm:cxn modelId="{67044909-0714-C544-86DC-C4CCDA6FEC8F}" type="presParOf" srcId="{87FD7C33-FF93-8C4E-8E29-824CC6E9E12B}" destId="{18C36931-6068-C546-B701-04EA19BF00B1}" srcOrd="3" destOrd="0" presId="urn:microsoft.com/office/officeart/2016/7/layout/BasicLinearProcessNumbered"/>
    <dgm:cxn modelId="{74DC0DAB-37F4-214B-9DC3-2D95C8328011}" type="presParOf" srcId="{52B02FF2-33F9-A44B-966E-52FA0B756C7C}" destId="{6837AE5A-9DB1-C849-A7BB-7CCEEEC4612F}" srcOrd="3" destOrd="0" presId="urn:microsoft.com/office/officeart/2016/7/layout/BasicLinearProcessNumbered"/>
    <dgm:cxn modelId="{CC345CD1-A27F-0D47-BD4B-E201B35FCA7A}" type="presParOf" srcId="{52B02FF2-33F9-A44B-966E-52FA0B756C7C}" destId="{54CCD2A0-EE18-8342-941A-41FCB8FD01FA}" srcOrd="4" destOrd="0" presId="urn:microsoft.com/office/officeart/2016/7/layout/BasicLinearProcessNumbered"/>
    <dgm:cxn modelId="{52865E91-B421-F54B-9BA5-EE55873645AF}" type="presParOf" srcId="{54CCD2A0-EE18-8342-941A-41FCB8FD01FA}" destId="{C9277263-AE37-2544-BC2B-FD75F33967A0}" srcOrd="0" destOrd="0" presId="urn:microsoft.com/office/officeart/2016/7/layout/BasicLinearProcessNumbered"/>
    <dgm:cxn modelId="{06A777AF-A58E-7741-A915-1AD2229073F6}" type="presParOf" srcId="{54CCD2A0-EE18-8342-941A-41FCB8FD01FA}" destId="{F5D86C59-C810-7A4E-A9E6-05C52FF2482A}" srcOrd="1" destOrd="0" presId="urn:microsoft.com/office/officeart/2016/7/layout/BasicLinearProcessNumbered"/>
    <dgm:cxn modelId="{DDAC46BE-13FD-A346-AECF-419F8571BE64}" type="presParOf" srcId="{54CCD2A0-EE18-8342-941A-41FCB8FD01FA}" destId="{0AAAFCCB-5ADE-814A-AFFA-9A4C1EADC742}" srcOrd="2" destOrd="0" presId="urn:microsoft.com/office/officeart/2016/7/layout/BasicLinearProcessNumbered"/>
    <dgm:cxn modelId="{844AD849-69ED-4247-8010-0B6FF835D657}" type="presParOf" srcId="{54CCD2A0-EE18-8342-941A-41FCB8FD01FA}" destId="{28A4DFAD-C5E4-CE44-A0E0-BA69BEBD64FF}" srcOrd="3" destOrd="0" presId="urn:microsoft.com/office/officeart/2016/7/layout/BasicLinearProcessNumbered"/>
    <dgm:cxn modelId="{3C77F1E7-563F-A44F-91A9-6BD3EBBB4C7F}" type="presParOf" srcId="{52B02FF2-33F9-A44B-966E-52FA0B756C7C}" destId="{44EC436E-C03E-C240-8D8E-EB199208BD1D}" srcOrd="5" destOrd="0" presId="urn:microsoft.com/office/officeart/2016/7/layout/BasicLinearProcessNumbered"/>
    <dgm:cxn modelId="{3507EF53-65C2-C345-B8F9-A6035B647432}" type="presParOf" srcId="{52B02FF2-33F9-A44B-966E-52FA0B756C7C}" destId="{A0BFE1DC-CBF6-2546-A9C3-ADD8AC174D91}" srcOrd="6" destOrd="0" presId="urn:microsoft.com/office/officeart/2016/7/layout/BasicLinearProcessNumbered"/>
    <dgm:cxn modelId="{E5E721F3-6C6A-D14B-B225-7484BF927B56}" type="presParOf" srcId="{A0BFE1DC-CBF6-2546-A9C3-ADD8AC174D91}" destId="{55F5DC63-1223-C744-8F3D-A209BD12F74C}" srcOrd="0" destOrd="0" presId="urn:microsoft.com/office/officeart/2016/7/layout/BasicLinearProcessNumbered"/>
    <dgm:cxn modelId="{F942EF5D-B18B-1A47-83E2-071F3655C0BD}" type="presParOf" srcId="{A0BFE1DC-CBF6-2546-A9C3-ADD8AC174D91}" destId="{7599A6C8-1B99-094B-8147-B9847A283EA6}" srcOrd="1" destOrd="0" presId="urn:microsoft.com/office/officeart/2016/7/layout/BasicLinearProcessNumbered"/>
    <dgm:cxn modelId="{2D2E52D9-B7E7-334D-979F-781A28831A11}" type="presParOf" srcId="{A0BFE1DC-CBF6-2546-A9C3-ADD8AC174D91}" destId="{C8711196-7A7B-3546-A9A3-1A34396769CC}" srcOrd="2" destOrd="0" presId="urn:microsoft.com/office/officeart/2016/7/layout/BasicLinearProcessNumbered"/>
    <dgm:cxn modelId="{E1FA735C-E226-974A-9DE2-6CE6D0FC4E75}" type="presParOf" srcId="{A0BFE1DC-CBF6-2546-A9C3-ADD8AC174D91}" destId="{B56D6C95-80FB-E746-8A61-A0DA3556EE3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2B5F1-044B-445F-83DC-E6AC23AAD699}" type="doc">
      <dgm:prSet loTypeId="urn:microsoft.com/office/officeart/2005/8/layout/hierarchy1" loCatId="hierarchy" qsTypeId="urn:microsoft.com/office/officeart/2005/8/quickstyle/simple2" qsCatId="simple" csTypeId="urn:microsoft.com/office/officeart/2005/8/colors/colorful2" csCatId="colorful"/>
      <dgm:spPr/>
      <dgm:t>
        <a:bodyPr/>
        <a:lstStyle/>
        <a:p>
          <a:endParaRPr lang="en-US"/>
        </a:p>
      </dgm:t>
    </dgm:pt>
    <dgm:pt modelId="{AEE91EDC-4751-41FD-865D-94429927C59B}">
      <dgm:prSet/>
      <dgm:spPr/>
      <dgm:t>
        <a:bodyPr/>
        <a:lstStyle/>
        <a:p>
          <a:r>
            <a:rPr lang="en-US"/>
            <a:t>Adoption of ICA was somewhat slow due to satisfaction with classical methods (GLM)</a:t>
          </a:r>
        </a:p>
      </dgm:t>
    </dgm:pt>
    <dgm:pt modelId="{796F5980-F118-4F8A-BB99-4C70ECE8305F}" type="parTrans" cxnId="{DD42D8F3-EB6D-45A9-9D6E-747DA66ABF31}">
      <dgm:prSet/>
      <dgm:spPr/>
      <dgm:t>
        <a:bodyPr/>
        <a:lstStyle/>
        <a:p>
          <a:endParaRPr lang="en-US"/>
        </a:p>
      </dgm:t>
    </dgm:pt>
    <dgm:pt modelId="{45DA603A-3BB1-42A8-9230-7FFE7B27EB92}" type="sibTrans" cxnId="{DD42D8F3-EB6D-45A9-9D6E-747DA66ABF31}">
      <dgm:prSet/>
      <dgm:spPr/>
      <dgm:t>
        <a:bodyPr/>
        <a:lstStyle/>
        <a:p>
          <a:endParaRPr lang="en-US"/>
        </a:p>
      </dgm:t>
    </dgm:pt>
    <dgm:pt modelId="{F5A08336-2892-48E8-B036-AA503F18EF85}">
      <dgm:prSet/>
      <dgm:spPr/>
      <dgm:t>
        <a:bodyPr/>
        <a:lstStyle/>
        <a:p>
          <a:r>
            <a:rPr lang="en-US"/>
            <a:t>ICA has been shown to have strong advantages in a few “killer applications”</a:t>
          </a:r>
        </a:p>
      </dgm:t>
    </dgm:pt>
    <dgm:pt modelId="{52A5BF89-E504-463B-AC27-A7B58243A247}" type="parTrans" cxnId="{60542B23-95F1-466B-AC06-245B0D4E10C3}">
      <dgm:prSet/>
      <dgm:spPr/>
      <dgm:t>
        <a:bodyPr/>
        <a:lstStyle/>
        <a:p>
          <a:endParaRPr lang="en-US"/>
        </a:p>
      </dgm:t>
    </dgm:pt>
    <dgm:pt modelId="{58E1FEC9-2974-4348-9A60-FDE8E46E5236}" type="sibTrans" cxnId="{60542B23-95F1-466B-AC06-245B0D4E10C3}">
      <dgm:prSet/>
      <dgm:spPr/>
      <dgm:t>
        <a:bodyPr/>
        <a:lstStyle/>
        <a:p>
          <a:endParaRPr lang="en-US"/>
        </a:p>
      </dgm:t>
    </dgm:pt>
    <dgm:pt modelId="{3A958416-14D9-7844-A390-DFB1C30A1077}" type="pres">
      <dgm:prSet presAssocID="{F1E2B5F1-044B-445F-83DC-E6AC23AAD699}" presName="hierChild1" presStyleCnt="0">
        <dgm:presLayoutVars>
          <dgm:chPref val="1"/>
          <dgm:dir/>
          <dgm:animOne val="branch"/>
          <dgm:animLvl val="lvl"/>
          <dgm:resizeHandles/>
        </dgm:presLayoutVars>
      </dgm:prSet>
      <dgm:spPr/>
    </dgm:pt>
    <dgm:pt modelId="{3F36D6C6-C8D8-B946-9E98-B3DD84CFD678}" type="pres">
      <dgm:prSet presAssocID="{AEE91EDC-4751-41FD-865D-94429927C59B}" presName="hierRoot1" presStyleCnt="0"/>
      <dgm:spPr/>
    </dgm:pt>
    <dgm:pt modelId="{D6C283E6-6F75-7C45-ADC9-F52BBA9EC6E4}" type="pres">
      <dgm:prSet presAssocID="{AEE91EDC-4751-41FD-865D-94429927C59B}" presName="composite" presStyleCnt="0"/>
      <dgm:spPr/>
    </dgm:pt>
    <dgm:pt modelId="{8CBBD7CD-C33B-6249-AD70-ED6916E65C3D}" type="pres">
      <dgm:prSet presAssocID="{AEE91EDC-4751-41FD-865D-94429927C59B}" presName="background" presStyleLbl="node0" presStyleIdx="0" presStyleCnt="2"/>
      <dgm:spPr/>
    </dgm:pt>
    <dgm:pt modelId="{F0A610F2-7852-7D4B-99E3-E39A3CC096F0}" type="pres">
      <dgm:prSet presAssocID="{AEE91EDC-4751-41FD-865D-94429927C59B}" presName="text" presStyleLbl="fgAcc0" presStyleIdx="0" presStyleCnt="2">
        <dgm:presLayoutVars>
          <dgm:chPref val="3"/>
        </dgm:presLayoutVars>
      </dgm:prSet>
      <dgm:spPr/>
    </dgm:pt>
    <dgm:pt modelId="{95E76050-7A9E-BF41-BE08-68F7A9164A8F}" type="pres">
      <dgm:prSet presAssocID="{AEE91EDC-4751-41FD-865D-94429927C59B}" presName="hierChild2" presStyleCnt="0"/>
      <dgm:spPr/>
    </dgm:pt>
    <dgm:pt modelId="{F8FBF731-751F-0A4F-9BC3-981674397CC5}" type="pres">
      <dgm:prSet presAssocID="{F5A08336-2892-48E8-B036-AA503F18EF85}" presName="hierRoot1" presStyleCnt="0"/>
      <dgm:spPr/>
    </dgm:pt>
    <dgm:pt modelId="{C1724B7D-8F25-1642-B8F5-D83D07D9A2E5}" type="pres">
      <dgm:prSet presAssocID="{F5A08336-2892-48E8-B036-AA503F18EF85}" presName="composite" presStyleCnt="0"/>
      <dgm:spPr/>
    </dgm:pt>
    <dgm:pt modelId="{FB010C12-DEE1-224D-BD2C-4725C51EF6BC}" type="pres">
      <dgm:prSet presAssocID="{F5A08336-2892-48E8-B036-AA503F18EF85}" presName="background" presStyleLbl="node0" presStyleIdx="1" presStyleCnt="2"/>
      <dgm:spPr/>
    </dgm:pt>
    <dgm:pt modelId="{D07E8434-418C-CB4A-9FB6-C68441AB407A}" type="pres">
      <dgm:prSet presAssocID="{F5A08336-2892-48E8-B036-AA503F18EF85}" presName="text" presStyleLbl="fgAcc0" presStyleIdx="1" presStyleCnt="2">
        <dgm:presLayoutVars>
          <dgm:chPref val="3"/>
        </dgm:presLayoutVars>
      </dgm:prSet>
      <dgm:spPr/>
    </dgm:pt>
    <dgm:pt modelId="{EDACBACC-9653-9E45-BF37-9D0628F5A4E1}" type="pres">
      <dgm:prSet presAssocID="{F5A08336-2892-48E8-B036-AA503F18EF85}" presName="hierChild2" presStyleCnt="0"/>
      <dgm:spPr/>
    </dgm:pt>
  </dgm:ptLst>
  <dgm:cxnLst>
    <dgm:cxn modelId="{60542B23-95F1-466B-AC06-245B0D4E10C3}" srcId="{F1E2B5F1-044B-445F-83DC-E6AC23AAD699}" destId="{F5A08336-2892-48E8-B036-AA503F18EF85}" srcOrd="1" destOrd="0" parTransId="{52A5BF89-E504-463B-AC27-A7B58243A247}" sibTransId="{58E1FEC9-2974-4348-9A60-FDE8E46E5236}"/>
    <dgm:cxn modelId="{252D842E-0650-3041-B70D-EFE2E6B2B0B0}" type="presOf" srcId="{F5A08336-2892-48E8-B036-AA503F18EF85}" destId="{D07E8434-418C-CB4A-9FB6-C68441AB407A}" srcOrd="0" destOrd="0" presId="urn:microsoft.com/office/officeart/2005/8/layout/hierarchy1"/>
    <dgm:cxn modelId="{FF533F4C-3446-7E4F-97FC-68510B8FC68D}" type="presOf" srcId="{F1E2B5F1-044B-445F-83DC-E6AC23AAD699}" destId="{3A958416-14D9-7844-A390-DFB1C30A1077}" srcOrd="0" destOrd="0" presId="urn:microsoft.com/office/officeart/2005/8/layout/hierarchy1"/>
    <dgm:cxn modelId="{E10974EB-B4EF-1145-8E56-38EBC13317FA}" type="presOf" srcId="{AEE91EDC-4751-41FD-865D-94429927C59B}" destId="{F0A610F2-7852-7D4B-99E3-E39A3CC096F0}" srcOrd="0" destOrd="0" presId="urn:microsoft.com/office/officeart/2005/8/layout/hierarchy1"/>
    <dgm:cxn modelId="{DD42D8F3-EB6D-45A9-9D6E-747DA66ABF31}" srcId="{F1E2B5F1-044B-445F-83DC-E6AC23AAD699}" destId="{AEE91EDC-4751-41FD-865D-94429927C59B}" srcOrd="0" destOrd="0" parTransId="{796F5980-F118-4F8A-BB99-4C70ECE8305F}" sibTransId="{45DA603A-3BB1-42A8-9230-7FFE7B27EB92}"/>
    <dgm:cxn modelId="{31D2894B-CCCF-6840-A0A1-EAAA227FF802}" type="presParOf" srcId="{3A958416-14D9-7844-A390-DFB1C30A1077}" destId="{3F36D6C6-C8D8-B946-9E98-B3DD84CFD678}" srcOrd="0" destOrd="0" presId="urn:microsoft.com/office/officeart/2005/8/layout/hierarchy1"/>
    <dgm:cxn modelId="{43CAB318-FD08-8F41-82C4-AB42F01F20B8}" type="presParOf" srcId="{3F36D6C6-C8D8-B946-9E98-B3DD84CFD678}" destId="{D6C283E6-6F75-7C45-ADC9-F52BBA9EC6E4}" srcOrd="0" destOrd="0" presId="urn:microsoft.com/office/officeart/2005/8/layout/hierarchy1"/>
    <dgm:cxn modelId="{85FCFB1F-8FC2-234B-9BB8-C0620756DF50}" type="presParOf" srcId="{D6C283E6-6F75-7C45-ADC9-F52BBA9EC6E4}" destId="{8CBBD7CD-C33B-6249-AD70-ED6916E65C3D}" srcOrd="0" destOrd="0" presId="urn:microsoft.com/office/officeart/2005/8/layout/hierarchy1"/>
    <dgm:cxn modelId="{74EBABCC-A073-3348-9182-5DFD42A48737}" type="presParOf" srcId="{D6C283E6-6F75-7C45-ADC9-F52BBA9EC6E4}" destId="{F0A610F2-7852-7D4B-99E3-E39A3CC096F0}" srcOrd="1" destOrd="0" presId="urn:microsoft.com/office/officeart/2005/8/layout/hierarchy1"/>
    <dgm:cxn modelId="{0F94AF65-3433-B04A-8293-9927430579F7}" type="presParOf" srcId="{3F36D6C6-C8D8-B946-9E98-B3DD84CFD678}" destId="{95E76050-7A9E-BF41-BE08-68F7A9164A8F}" srcOrd="1" destOrd="0" presId="urn:microsoft.com/office/officeart/2005/8/layout/hierarchy1"/>
    <dgm:cxn modelId="{0A360ED1-4904-FF49-9AE3-A8ECADAD2FDF}" type="presParOf" srcId="{3A958416-14D9-7844-A390-DFB1C30A1077}" destId="{F8FBF731-751F-0A4F-9BC3-981674397CC5}" srcOrd="1" destOrd="0" presId="urn:microsoft.com/office/officeart/2005/8/layout/hierarchy1"/>
    <dgm:cxn modelId="{F0987621-4082-4346-B248-D658C4779838}" type="presParOf" srcId="{F8FBF731-751F-0A4F-9BC3-981674397CC5}" destId="{C1724B7D-8F25-1642-B8F5-D83D07D9A2E5}" srcOrd="0" destOrd="0" presId="urn:microsoft.com/office/officeart/2005/8/layout/hierarchy1"/>
    <dgm:cxn modelId="{CB677F9B-E3A2-4849-9964-28D1DD163153}" type="presParOf" srcId="{C1724B7D-8F25-1642-B8F5-D83D07D9A2E5}" destId="{FB010C12-DEE1-224D-BD2C-4725C51EF6BC}" srcOrd="0" destOrd="0" presId="urn:microsoft.com/office/officeart/2005/8/layout/hierarchy1"/>
    <dgm:cxn modelId="{9BFACEBA-33BA-C041-93B3-6E57980FE44A}" type="presParOf" srcId="{C1724B7D-8F25-1642-B8F5-D83D07D9A2E5}" destId="{D07E8434-418C-CB4A-9FB6-C68441AB407A}" srcOrd="1" destOrd="0" presId="urn:microsoft.com/office/officeart/2005/8/layout/hierarchy1"/>
    <dgm:cxn modelId="{ACE704E0-66A4-344F-A402-5EFE43325B51}" type="presParOf" srcId="{F8FBF731-751F-0A4F-9BC3-981674397CC5}" destId="{EDACBACC-9653-9E45-BF37-9D0628F5A4E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03471A-985E-4299-BEF1-9F635EAA33D1}" type="doc">
      <dgm:prSet loTypeId="urn:microsoft.com/office/officeart/2018/2/layout/Icon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3685698B-DCA8-4896-9E4C-AD3724321CDF}">
      <dgm:prSet/>
      <dgm:spPr/>
      <dgm:t>
        <a:bodyPr/>
        <a:lstStyle/>
        <a:p>
          <a:r>
            <a:rPr lang="en-US" dirty="0"/>
            <a:t>Between-subject variability and population statistics</a:t>
          </a:r>
        </a:p>
      </dgm:t>
    </dgm:pt>
    <dgm:pt modelId="{2C688A82-0A16-46BE-AA20-6558C6861994}" type="parTrans" cxnId="{6172F9F8-0F33-4AF8-88F9-5532E3A5AD1E}">
      <dgm:prSet/>
      <dgm:spPr/>
      <dgm:t>
        <a:bodyPr/>
        <a:lstStyle/>
        <a:p>
          <a:endParaRPr lang="en-US"/>
        </a:p>
      </dgm:t>
    </dgm:pt>
    <dgm:pt modelId="{67365586-8205-41AA-90A9-FD0DD2C96EE4}" type="sibTrans" cxnId="{6172F9F8-0F33-4AF8-88F9-5532E3A5AD1E}">
      <dgm:prSet/>
      <dgm:spPr/>
      <dgm:t>
        <a:bodyPr/>
        <a:lstStyle/>
        <a:p>
          <a:endParaRPr lang="en-US"/>
        </a:p>
      </dgm:t>
    </dgm:pt>
    <dgm:pt modelId="{44D7DA70-9305-48DC-9DA8-A58753EADD3F}">
      <dgm:prSet/>
      <dgm:spPr/>
      <dgm:t>
        <a:bodyPr/>
        <a:lstStyle/>
        <a:p>
          <a:r>
            <a:rPr lang="en-US"/>
            <a:t>Multi-modal Imaging and Auxiliary Data </a:t>
          </a:r>
        </a:p>
      </dgm:t>
    </dgm:pt>
    <dgm:pt modelId="{82644A80-7C50-4C5D-9634-405BC75EC4EC}" type="parTrans" cxnId="{910BEEDC-F03A-41BE-A84E-4FBC5B18E5C4}">
      <dgm:prSet/>
      <dgm:spPr/>
      <dgm:t>
        <a:bodyPr/>
        <a:lstStyle/>
        <a:p>
          <a:endParaRPr lang="en-US"/>
        </a:p>
      </dgm:t>
    </dgm:pt>
    <dgm:pt modelId="{D7196775-9D91-4011-A78D-5AC0EE611DE4}" type="sibTrans" cxnId="{910BEEDC-F03A-41BE-A84E-4FBC5B18E5C4}">
      <dgm:prSet/>
      <dgm:spPr/>
      <dgm:t>
        <a:bodyPr/>
        <a:lstStyle/>
        <a:p>
          <a:endParaRPr lang="en-US"/>
        </a:p>
      </dgm:t>
    </dgm:pt>
    <dgm:pt modelId="{7B92C012-06B6-4261-8C12-AD68537E4CEF}">
      <dgm:prSet/>
      <dgm:spPr/>
      <dgm:t>
        <a:bodyPr/>
        <a:lstStyle/>
        <a:p>
          <a:r>
            <a:rPr lang="en-US" dirty="0"/>
            <a:t>Temporal dynamic ICA </a:t>
          </a:r>
        </a:p>
      </dgm:t>
    </dgm:pt>
    <dgm:pt modelId="{8A15AB4F-55C5-4717-A31D-2A116E26B6BE}" type="parTrans" cxnId="{B7C3CFB0-5AC7-4753-B7E1-F960D8F4C4C3}">
      <dgm:prSet/>
      <dgm:spPr/>
      <dgm:t>
        <a:bodyPr/>
        <a:lstStyle/>
        <a:p>
          <a:endParaRPr lang="en-US"/>
        </a:p>
      </dgm:t>
    </dgm:pt>
    <dgm:pt modelId="{1CC2BB3E-BFFB-4805-BBAC-7BFC68B38779}" type="sibTrans" cxnId="{B7C3CFB0-5AC7-4753-B7E1-F960D8F4C4C3}">
      <dgm:prSet/>
      <dgm:spPr/>
      <dgm:t>
        <a:bodyPr/>
        <a:lstStyle/>
        <a:p>
          <a:endParaRPr lang="en-US"/>
        </a:p>
      </dgm:t>
    </dgm:pt>
    <dgm:pt modelId="{7BF76BA5-82CB-4F0D-9BB5-617D17B23282}" type="pres">
      <dgm:prSet presAssocID="{4B03471A-985E-4299-BEF1-9F635EAA33D1}" presName="root" presStyleCnt="0">
        <dgm:presLayoutVars>
          <dgm:dir/>
          <dgm:resizeHandles val="exact"/>
        </dgm:presLayoutVars>
      </dgm:prSet>
      <dgm:spPr/>
    </dgm:pt>
    <dgm:pt modelId="{9D35BFAF-9BA2-4758-AE60-87CBD587B4F2}" type="pres">
      <dgm:prSet presAssocID="{3685698B-DCA8-4896-9E4C-AD3724321CDF}" presName="compNode" presStyleCnt="0"/>
      <dgm:spPr/>
    </dgm:pt>
    <dgm:pt modelId="{328C1E6C-64B5-40CB-807D-EDC4935DB0B1}" type="pres">
      <dgm:prSet presAssocID="{3685698B-DCA8-4896-9E4C-AD3724321C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ildren"/>
        </a:ext>
      </dgm:extLst>
    </dgm:pt>
    <dgm:pt modelId="{099F3DBD-ADC9-4381-B165-331D52D72F3C}" type="pres">
      <dgm:prSet presAssocID="{3685698B-DCA8-4896-9E4C-AD3724321CDF}" presName="spaceRect" presStyleCnt="0"/>
      <dgm:spPr/>
    </dgm:pt>
    <dgm:pt modelId="{23900F0B-5527-4C15-859F-0DEEC56AD8C1}" type="pres">
      <dgm:prSet presAssocID="{3685698B-DCA8-4896-9E4C-AD3724321CDF}" presName="textRect" presStyleLbl="revTx" presStyleIdx="0" presStyleCnt="3">
        <dgm:presLayoutVars>
          <dgm:chMax val="1"/>
          <dgm:chPref val="1"/>
        </dgm:presLayoutVars>
      </dgm:prSet>
      <dgm:spPr/>
    </dgm:pt>
    <dgm:pt modelId="{2E0252EC-F74B-4712-8DE5-700EE0D1EC2B}" type="pres">
      <dgm:prSet presAssocID="{67365586-8205-41AA-90A9-FD0DD2C96EE4}" presName="sibTrans" presStyleCnt="0"/>
      <dgm:spPr/>
    </dgm:pt>
    <dgm:pt modelId="{1E622E34-24A6-4629-84ED-57E13054D9C0}" type="pres">
      <dgm:prSet presAssocID="{44D7DA70-9305-48DC-9DA8-A58753EADD3F}" presName="compNode" presStyleCnt="0"/>
      <dgm:spPr/>
    </dgm:pt>
    <dgm:pt modelId="{106F9125-3AD4-4F6A-94D4-1348BD9F98ED}" type="pres">
      <dgm:prSet presAssocID="{44D7DA70-9305-48DC-9DA8-A58753EADD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61A9A08-4255-4CD9-82B8-0AC853EFB36F}" type="pres">
      <dgm:prSet presAssocID="{44D7DA70-9305-48DC-9DA8-A58753EADD3F}" presName="spaceRect" presStyleCnt="0"/>
      <dgm:spPr/>
    </dgm:pt>
    <dgm:pt modelId="{72B4E80A-E2DC-42CF-B196-983321FEE602}" type="pres">
      <dgm:prSet presAssocID="{44D7DA70-9305-48DC-9DA8-A58753EADD3F}" presName="textRect" presStyleLbl="revTx" presStyleIdx="1" presStyleCnt="3">
        <dgm:presLayoutVars>
          <dgm:chMax val="1"/>
          <dgm:chPref val="1"/>
        </dgm:presLayoutVars>
      </dgm:prSet>
      <dgm:spPr/>
    </dgm:pt>
    <dgm:pt modelId="{22C68CA7-3991-4572-9B5C-B79086F6DC41}" type="pres">
      <dgm:prSet presAssocID="{D7196775-9D91-4011-A78D-5AC0EE611DE4}" presName="sibTrans" presStyleCnt="0"/>
      <dgm:spPr/>
    </dgm:pt>
    <dgm:pt modelId="{D4AD6594-2DD2-47BA-AFB2-8833081208FE}" type="pres">
      <dgm:prSet presAssocID="{7B92C012-06B6-4261-8C12-AD68537E4CEF}" presName="compNode" presStyleCnt="0"/>
      <dgm:spPr/>
    </dgm:pt>
    <dgm:pt modelId="{9B605C51-5903-4094-97D1-24A6CEA6D67C}" type="pres">
      <dgm:prSet presAssocID="{7B92C012-06B6-4261-8C12-AD68537E4C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C6608B1E-2EBE-4E31-BA43-2F2930093D74}" type="pres">
      <dgm:prSet presAssocID="{7B92C012-06B6-4261-8C12-AD68537E4CEF}" presName="spaceRect" presStyleCnt="0"/>
      <dgm:spPr/>
    </dgm:pt>
    <dgm:pt modelId="{6FC9E7D6-CD23-466F-8406-ECAF621B966E}" type="pres">
      <dgm:prSet presAssocID="{7B92C012-06B6-4261-8C12-AD68537E4CEF}" presName="textRect" presStyleLbl="revTx" presStyleIdx="2" presStyleCnt="3">
        <dgm:presLayoutVars>
          <dgm:chMax val="1"/>
          <dgm:chPref val="1"/>
        </dgm:presLayoutVars>
      </dgm:prSet>
      <dgm:spPr/>
    </dgm:pt>
  </dgm:ptLst>
  <dgm:cxnLst>
    <dgm:cxn modelId="{98B724A0-F477-4CDC-BEAF-5AF0B7EB01C0}" type="presOf" srcId="{3685698B-DCA8-4896-9E4C-AD3724321CDF}" destId="{23900F0B-5527-4C15-859F-0DEEC56AD8C1}" srcOrd="0" destOrd="0" presId="urn:microsoft.com/office/officeart/2018/2/layout/IconLabelList"/>
    <dgm:cxn modelId="{B7C3CFB0-5AC7-4753-B7E1-F960D8F4C4C3}" srcId="{4B03471A-985E-4299-BEF1-9F635EAA33D1}" destId="{7B92C012-06B6-4261-8C12-AD68537E4CEF}" srcOrd="2" destOrd="0" parTransId="{8A15AB4F-55C5-4717-A31D-2A116E26B6BE}" sibTransId="{1CC2BB3E-BFFB-4805-BBAC-7BFC68B38779}"/>
    <dgm:cxn modelId="{DF5B48B5-D525-4ED3-9F46-27B24B473E4B}" type="presOf" srcId="{4B03471A-985E-4299-BEF1-9F635EAA33D1}" destId="{7BF76BA5-82CB-4F0D-9BB5-617D17B23282}" srcOrd="0" destOrd="0" presId="urn:microsoft.com/office/officeart/2018/2/layout/IconLabelList"/>
    <dgm:cxn modelId="{8FABB1B6-24D9-4102-AA62-9762A8CE3A20}" type="presOf" srcId="{44D7DA70-9305-48DC-9DA8-A58753EADD3F}" destId="{72B4E80A-E2DC-42CF-B196-983321FEE602}" srcOrd="0" destOrd="0" presId="urn:microsoft.com/office/officeart/2018/2/layout/IconLabelList"/>
    <dgm:cxn modelId="{520D7FD7-5496-4B0B-B305-D5D34F3E2055}" type="presOf" srcId="{7B92C012-06B6-4261-8C12-AD68537E4CEF}" destId="{6FC9E7D6-CD23-466F-8406-ECAF621B966E}" srcOrd="0" destOrd="0" presId="urn:microsoft.com/office/officeart/2018/2/layout/IconLabelList"/>
    <dgm:cxn modelId="{910BEEDC-F03A-41BE-A84E-4FBC5B18E5C4}" srcId="{4B03471A-985E-4299-BEF1-9F635EAA33D1}" destId="{44D7DA70-9305-48DC-9DA8-A58753EADD3F}" srcOrd="1" destOrd="0" parTransId="{82644A80-7C50-4C5D-9634-405BC75EC4EC}" sibTransId="{D7196775-9D91-4011-A78D-5AC0EE611DE4}"/>
    <dgm:cxn modelId="{6172F9F8-0F33-4AF8-88F9-5532E3A5AD1E}" srcId="{4B03471A-985E-4299-BEF1-9F635EAA33D1}" destId="{3685698B-DCA8-4896-9E4C-AD3724321CDF}" srcOrd="0" destOrd="0" parTransId="{2C688A82-0A16-46BE-AA20-6558C6861994}" sibTransId="{67365586-8205-41AA-90A9-FD0DD2C96EE4}"/>
    <dgm:cxn modelId="{ACBE2D75-092E-48B2-9C29-8AFCB05745AB}" type="presParOf" srcId="{7BF76BA5-82CB-4F0D-9BB5-617D17B23282}" destId="{9D35BFAF-9BA2-4758-AE60-87CBD587B4F2}" srcOrd="0" destOrd="0" presId="urn:microsoft.com/office/officeart/2018/2/layout/IconLabelList"/>
    <dgm:cxn modelId="{444F17C7-03D0-4368-A750-4808C8B95A13}" type="presParOf" srcId="{9D35BFAF-9BA2-4758-AE60-87CBD587B4F2}" destId="{328C1E6C-64B5-40CB-807D-EDC4935DB0B1}" srcOrd="0" destOrd="0" presId="urn:microsoft.com/office/officeart/2018/2/layout/IconLabelList"/>
    <dgm:cxn modelId="{FE4447D4-1CA7-4171-84DF-47E580195070}" type="presParOf" srcId="{9D35BFAF-9BA2-4758-AE60-87CBD587B4F2}" destId="{099F3DBD-ADC9-4381-B165-331D52D72F3C}" srcOrd="1" destOrd="0" presId="urn:microsoft.com/office/officeart/2018/2/layout/IconLabelList"/>
    <dgm:cxn modelId="{F7C0569C-CD9A-4885-85B5-60E4DD2E0909}" type="presParOf" srcId="{9D35BFAF-9BA2-4758-AE60-87CBD587B4F2}" destId="{23900F0B-5527-4C15-859F-0DEEC56AD8C1}" srcOrd="2" destOrd="0" presId="urn:microsoft.com/office/officeart/2018/2/layout/IconLabelList"/>
    <dgm:cxn modelId="{E8217A44-70BD-4456-A64E-6CAC92F9A7DD}" type="presParOf" srcId="{7BF76BA5-82CB-4F0D-9BB5-617D17B23282}" destId="{2E0252EC-F74B-4712-8DE5-700EE0D1EC2B}" srcOrd="1" destOrd="0" presId="urn:microsoft.com/office/officeart/2018/2/layout/IconLabelList"/>
    <dgm:cxn modelId="{6189357E-28AD-45B8-BECF-EEAA80BBFFCF}" type="presParOf" srcId="{7BF76BA5-82CB-4F0D-9BB5-617D17B23282}" destId="{1E622E34-24A6-4629-84ED-57E13054D9C0}" srcOrd="2" destOrd="0" presId="urn:microsoft.com/office/officeart/2018/2/layout/IconLabelList"/>
    <dgm:cxn modelId="{FCA6A048-3645-4CFD-8A5A-B536B5FC20C7}" type="presParOf" srcId="{1E622E34-24A6-4629-84ED-57E13054D9C0}" destId="{106F9125-3AD4-4F6A-94D4-1348BD9F98ED}" srcOrd="0" destOrd="0" presId="urn:microsoft.com/office/officeart/2018/2/layout/IconLabelList"/>
    <dgm:cxn modelId="{CFA97D87-0623-4FD6-A99B-CBB8D531803D}" type="presParOf" srcId="{1E622E34-24A6-4629-84ED-57E13054D9C0}" destId="{161A9A08-4255-4CD9-82B8-0AC853EFB36F}" srcOrd="1" destOrd="0" presId="urn:microsoft.com/office/officeart/2018/2/layout/IconLabelList"/>
    <dgm:cxn modelId="{6D613A75-C5F1-49F8-A805-6F8A0B89B928}" type="presParOf" srcId="{1E622E34-24A6-4629-84ED-57E13054D9C0}" destId="{72B4E80A-E2DC-42CF-B196-983321FEE602}" srcOrd="2" destOrd="0" presId="urn:microsoft.com/office/officeart/2018/2/layout/IconLabelList"/>
    <dgm:cxn modelId="{0300CF1D-4B4C-45F4-A097-30D01A829751}" type="presParOf" srcId="{7BF76BA5-82CB-4F0D-9BB5-617D17B23282}" destId="{22C68CA7-3991-4572-9B5C-B79086F6DC41}" srcOrd="3" destOrd="0" presId="urn:microsoft.com/office/officeart/2018/2/layout/IconLabelList"/>
    <dgm:cxn modelId="{B91BBAE2-7660-4BFE-91FA-D6501BDF4149}" type="presParOf" srcId="{7BF76BA5-82CB-4F0D-9BB5-617D17B23282}" destId="{D4AD6594-2DD2-47BA-AFB2-8833081208FE}" srcOrd="4" destOrd="0" presId="urn:microsoft.com/office/officeart/2018/2/layout/IconLabelList"/>
    <dgm:cxn modelId="{22686355-CF73-4151-B2B3-5A182373FE89}" type="presParOf" srcId="{D4AD6594-2DD2-47BA-AFB2-8833081208FE}" destId="{9B605C51-5903-4094-97D1-24A6CEA6D67C}" srcOrd="0" destOrd="0" presId="urn:microsoft.com/office/officeart/2018/2/layout/IconLabelList"/>
    <dgm:cxn modelId="{613C171A-E2D0-449A-8983-E0770FDF377F}" type="presParOf" srcId="{D4AD6594-2DD2-47BA-AFB2-8833081208FE}" destId="{C6608B1E-2EBE-4E31-BA43-2F2930093D74}" srcOrd="1" destOrd="0" presId="urn:microsoft.com/office/officeart/2018/2/layout/IconLabelList"/>
    <dgm:cxn modelId="{F9950A47-1F86-449A-BC4A-C6C4226557FA}" type="presParOf" srcId="{D4AD6594-2DD2-47BA-AFB2-8833081208FE}" destId="{6FC9E7D6-CD23-466F-8406-ECAF621B966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69C6B4-C6DB-47A9-93D1-5B553FDFDB3D}"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52C65061-2126-400A-9814-29CF6718795E}">
      <dgm:prSet/>
      <dgm:spPr/>
      <dgm:t>
        <a:bodyPr/>
        <a:lstStyle/>
        <a:p>
          <a:r>
            <a:rPr lang="en-US"/>
            <a:t>The efficacy of ICA has been demonstrated in both cognitive and clinical neuroscience fields</a:t>
          </a:r>
        </a:p>
      </dgm:t>
    </dgm:pt>
    <dgm:pt modelId="{650C4131-A70A-470F-BA62-02E7AD4D67AC}" type="parTrans" cxnId="{6789F81D-026E-48E3-B334-92773F9C56B4}">
      <dgm:prSet/>
      <dgm:spPr/>
      <dgm:t>
        <a:bodyPr/>
        <a:lstStyle/>
        <a:p>
          <a:endParaRPr lang="en-US"/>
        </a:p>
      </dgm:t>
    </dgm:pt>
    <dgm:pt modelId="{580F0A66-F430-4522-8EE4-2DC802A851E6}" type="sibTrans" cxnId="{6789F81D-026E-48E3-B334-92773F9C56B4}">
      <dgm:prSet/>
      <dgm:spPr/>
      <dgm:t>
        <a:bodyPr/>
        <a:lstStyle/>
        <a:p>
          <a:endParaRPr lang="en-US"/>
        </a:p>
      </dgm:t>
    </dgm:pt>
    <dgm:pt modelId="{C347AEC6-A38F-49B6-9C75-4DA79B523424}">
      <dgm:prSet/>
      <dgm:spPr/>
      <dgm:t>
        <a:bodyPr/>
        <a:lstStyle/>
        <a:p>
          <a:r>
            <a:rPr lang="en-US"/>
            <a:t>Various estimation algorithms exists, and PICA has improved the classical methods by adding a stochastic noise term</a:t>
          </a:r>
        </a:p>
      </dgm:t>
    </dgm:pt>
    <dgm:pt modelId="{4E176CD1-50F1-40E7-A389-12DF9840D88D}" type="parTrans" cxnId="{CECFFF03-8CCF-4BED-868A-4F847D4FE24B}">
      <dgm:prSet/>
      <dgm:spPr/>
      <dgm:t>
        <a:bodyPr/>
        <a:lstStyle/>
        <a:p>
          <a:endParaRPr lang="en-US"/>
        </a:p>
      </dgm:t>
    </dgm:pt>
    <dgm:pt modelId="{AAEC3250-D9C4-4B79-B2C8-B7EE710220EF}" type="sibTrans" cxnId="{CECFFF03-8CCF-4BED-868A-4F847D4FE24B}">
      <dgm:prSet/>
      <dgm:spPr/>
      <dgm:t>
        <a:bodyPr/>
        <a:lstStyle/>
        <a:p>
          <a:endParaRPr lang="en-US"/>
        </a:p>
      </dgm:t>
    </dgm:pt>
    <dgm:pt modelId="{6CD07F35-BA1F-4A5D-8D6D-F73F952D3AB8}">
      <dgm:prSet/>
      <dgm:spPr/>
      <dgm:t>
        <a:bodyPr/>
        <a:lstStyle/>
        <a:p>
          <a:r>
            <a:rPr lang="en-US"/>
            <a:t>After 20 years of research, the evolution of ICA remains unfinished regarding:</a:t>
          </a:r>
        </a:p>
      </dgm:t>
    </dgm:pt>
    <dgm:pt modelId="{82DA3D87-2BA1-49F4-A925-B20B04014EEA}" type="parTrans" cxnId="{2B554B87-2CD8-4A87-A3EC-EFA0B354B792}">
      <dgm:prSet/>
      <dgm:spPr/>
      <dgm:t>
        <a:bodyPr/>
        <a:lstStyle/>
        <a:p>
          <a:endParaRPr lang="en-US"/>
        </a:p>
      </dgm:t>
    </dgm:pt>
    <dgm:pt modelId="{B1BC2217-7CC1-48B0-9396-94F2B3F5F2F1}" type="sibTrans" cxnId="{2B554B87-2CD8-4A87-A3EC-EFA0B354B792}">
      <dgm:prSet/>
      <dgm:spPr/>
      <dgm:t>
        <a:bodyPr/>
        <a:lstStyle/>
        <a:p>
          <a:endParaRPr lang="en-US"/>
        </a:p>
      </dgm:t>
    </dgm:pt>
    <dgm:pt modelId="{FCFDADB2-0312-4F52-BD2B-5FC0172812FE}">
      <dgm:prSet/>
      <dgm:spPr/>
      <dgm:t>
        <a:bodyPr/>
        <a:lstStyle/>
        <a:p>
          <a:r>
            <a:rPr lang="en-US"/>
            <a:t>- practical understanding </a:t>
          </a:r>
        </a:p>
      </dgm:t>
    </dgm:pt>
    <dgm:pt modelId="{D29FB04E-C0D4-4634-9648-9358263DAC7A}" type="parTrans" cxnId="{61D1680A-E42C-4E7B-B0BF-E57A88FCAC46}">
      <dgm:prSet/>
      <dgm:spPr/>
      <dgm:t>
        <a:bodyPr/>
        <a:lstStyle/>
        <a:p>
          <a:endParaRPr lang="en-US"/>
        </a:p>
      </dgm:t>
    </dgm:pt>
    <dgm:pt modelId="{2C3AE305-3BF1-48DB-B478-DAD306684F17}" type="sibTrans" cxnId="{61D1680A-E42C-4E7B-B0BF-E57A88FCAC46}">
      <dgm:prSet/>
      <dgm:spPr/>
      <dgm:t>
        <a:bodyPr/>
        <a:lstStyle/>
        <a:p>
          <a:endParaRPr lang="en-US"/>
        </a:p>
      </dgm:t>
    </dgm:pt>
    <dgm:pt modelId="{B654A4CC-C7AD-4315-8C23-D668A6799E9A}">
      <dgm:prSet/>
      <dgm:spPr/>
      <dgm:t>
        <a:bodyPr/>
        <a:lstStyle/>
        <a:p>
          <a:r>
            <a:rPr lang="en-US"/>
            <a:t>- theoretical rigor </a:t>
          </a:r>
        </a:p>
      </dgm:t>
    </dgm:pt>
    <dgm:pt modelId="{BD820C50-58AF-4C40-8516-7460387FA1F4}" type="parTrans" cxnId="{B9797A34-9D87-424A-8F10-3B40374ECFA7}">
      <dgm:prSet/>
      <dgm:spPr/>
      <dgm:t>
        <a:bodyPr/>
        <a:lstStyle/>
        <a:p>
          <a:endParaRPr lang="en-US"/>
        </a:p>
      </dgm:t>
    </dgm:pt>
    <dgm:pt modelId="{200B1880-FA35-4C98-8478-51529C62323B}" type="sibTrans" cxnId="{B9797A34-9D87-424A-8F10-3B40374ECFA7}">
      <dgm:prSet/>
      <dgm:spPr/>
      <dgm:t>
        <a:bodyPr/>
        <a:lstStyle/>
        <a:p>
          <a:endParaRPr lang="en-US"/>
        </a:p>
      </dgm:t>
    </dgm:pt>
    <dgm:pt modelId="{BF8EF854-5355-4E2E-89F0-3F75A14D1573}">
      <dgm:prSet/>
      <dgm:spPr/>
      <dgm:t>
        <a:bodyPr/>
        <a:lstStyle/>
        <a:p>
          <a:r>
            <a:rPr lang="en-US"/>
            <a:t>- avenues for extension and application</a:t>
          </a:r>
        </a:p>
      </dgm:t>
    </dgm:pt>
    <dgm:pt modelId="{B7C33150-D242-4E06-B5E4-586EB3B5E79B}" type="parTrans" cxnId="{59A452DF-089E-4B28-90AD-5B2DA09CEA7A}">
      <dgm:prSet/>
      <dgm:spPr/>
      <dgm:t>
        <a:bodyPr/>
        <a:lstStyle/>
        <a:p>
          <a:endParaRPr lang="en-US"/>
        </a:p>
      </dgm:t>
    </dgm:pt>
    <dgm:pt modelId="{1E8EE47A-B4A5-4C47-9033-0A7B9DDAE8C0}" type="sibTrans" cxnId="{59A452DF-089E-4B28-90AD-5B2DA09CEA7A}">
      <dgm:prSet/>
      <dgm:spPr/>
      <dgm:t>
        <a:bodyPr/>
        <a:lstStyle/>
        <a:p>
          <a:endParaRPr lang="en-US"/>
        </a:p>
      </dgm:t>
    </dgm:pt>
    <dgm:pt modelId="{D4C7E442-B317-46B2-A05D-DDFEE89E458C}">
      <dgm:prSet/>
      <dgm:spPr/>
      <dgm:t>
        <a:bodyPr/>
        <a:lstStyle/>
        <a:p>
          <a:r>
            <a:rPr lang="en-US"/>
            <a:t>Given ICA’s profound contributions in various applications, and its increased use in research, exciting adaptations and applications are expected over the next 20 years</a:t>
          </a:r>
        </a:p>
      </dgm:t>
    </dgm:pt>
    <dgm:pt modelId="{90571C11-0FA0-4FCE-B310-80DBC4DE0A82}" type="parTrans" cxnId="{C796625B-C0F6-49ED-8550-763C36E6B1DF}">
      <dgm:prSet/>
      <dgm:spPr/>
      <dgm:t>
        <a:bodyPr/>
        <a:lstStyle/>
        <a:p>
          <a:endParaRPr lang="en-US"/>
        </a:p>
      </dgm:t>
    </dgm:pt>
    <dgm:pt modelId="{4A570995-7863-4D91-8C5A-581EC64732C7}" type="sibTrans" cxnId="{C796625B-C0F6-49ED-8550-763C36E6B1DF}">
      <dgm:prSet/>
      <dgm:spPr/>
      <dgm:t>
        <a:bodyPr/>
        <a:lstStyle/>
        <a:p>
          <a:endParaRPr lang="en-US"/>
        </a:p>
      </dgm:t>
    </dgm:pt>
    <dgm:pt modelId="{C1503FFD-0F43-4675-8BA2-84891B16646D}" type="pres">
      <dgm:prSet presAssocID="{F769C6B4-C6DB-47A9-93D1-5B553FDFDB3D}" presName="root" presStyleCnt="0">
        <dgm:presLayoutVars>
          <dgm:dir/>
          <dgm:resizeHandles val="exact"/>
        </dgm:presLayoutVars>
      </dgm:prSet>
      <dgm:spPr/>
    </dgm:pt>
    <dgm:pt modelId="{6EBCFB8A-564D-4A16-A30A-18DE73941079}" type="pres">
      <dgm:prSet presAssocID="{52C65061-2126-400A-9814-29CF6718795E}" presName="compNode" presStyleCnt="0"/>
      <dgm:spPr/>
    </dgm:pt>
    <dgm:pt modelId="{242C4CD7-C98A-473C-AF13-00FC778180C3}" type="pres">
      <dgm:prSet presAssocID="{52C65061-2126-400A-9814-29CF6718795E}" presName="bgRect" presStyleLbl="bgShp" presStyleIdx="0" presStyleCnt="4"/>
      <dgm:spPr/>
    </dgm:pt>
    <dgm:pt modelId="{D2BEB74C-162C-40C0-83FB-7FC23A6CC6F1}" type="pres">
      <dgm:prSet presAssocID="{52C65061-2126-400A-9814-29CF671879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1D91DCF6-3D19-4FFA-A1D0-BFA98955FD55}" type="pres">
      <dgm:prSet presAssocID="{52C65061-2126-400A-9814-29CF6718795E}" presName="spaceRect" presStyleCnt="0"/>
      <dgm:spPr/>
    </dgm:pt>
    <dgm:pt modelId="{FFD7796A-72EA-49D3-8080-3ABAA7EFE551}" type="pres">
      <dgm:prSet presAssocID="{52C65061-2126-400A-9814-29CF6718795E}" presName="parTx" presStyleLbl="revTx" presStyleIdx="0" presStyleCnt="5">
        <dgm:presLayoutVars>
          <dgm:chMax val="0"/>
          <dgm:chPref val="0"/>
        </dgm:presLayoutVars>
      </dgm:prSet>
      <dgm:spPr/>
    </dgm:pt>
    <dgm:pt modelId="{8979695E-4A3D-4AE8-ACBD-D69F5F4A69FE}" type="pres">
      <dgm:prSet presAssocID="{580F0A66-F430-4522-8EE4-2DC802A851E6}" presName="sibTrans" presStyleCnt="0"/>
      <dgm:spPr/>
    </dgm:pt>
    <dgm:pt modelId="{97A9D5D4-4A7C-407A-A612-67CE06F5C84C}" type="pres">
      <dgm:prSet presAssocID="{C347AEC6-A38F-49B6-9C75-4DA79B523424}" presName="compNode" presStyleCnt="0"/>
      <dgm:spPr/>
    </dgm:pt>
    <dgm:pt modelId="{5E964B4A-648B-46CF-B47D-24338334E90B}" type="pres">
      <dgm:prSet presAssocID="{C347AEC6-A38F-49B6-9C75-4DA79B523424}" presName="bgRect" presStyleLbl="bgShp" presStyleIdx="1" presStyleCnt="4"/>
      <dgm:spPr/>
    </dgm:pt>
    <dgm:pt modelId="{9DC0A55E-27E0-49AF-9115-CA3FFBAC0487}" type="pres">
      <dgm:prSet presAssocID="{C347AEC6-A38F-49B6-9C75-4DA79B523424}"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oice"/>
        </a:ext>
      </dgm:extLst>
    </dgm:pt>
    <dgm:pt modelId="{F88F95A3-D9A0-4917-B1EC-211120844456}" type="pres">
      <dgm:prSet presAssocID="{C347AEC6-A38F-49B6-9C75-4DA79B523424}" presName="spaceRect" presStyleCnt="0"/>
      <dgm:spPr/>
    </dgm:pt>
    <dgm:pt modelId="{8C757C56-B60C-4431-AEA8-C7CF3B983BFB}" type="pres">
      <dgm:prSet presAssocID="{C347AEC6-A38F-49B6-9C75-4DA79B523424}" presName="parTx" presStyleLbl="revTx" presStyleIdx="1" presStyleCnt="5">
        <dgm:presLayoutVars>
          <dgm:chMax val="0"/>
          <dgm:chPref val="0"/>
        </dgm:presLayoutVars>
      </dgm:prSet>
      <dgm:spPr/>
    </dgm:pt>
    <dgm:pt modelId="{A9BE888B-580C-4F10-A701-F51EA41AC9B9}" type="pres">
      <dgm:prSet presAssocID="{AAEC3250-D9C4-4B79-B2C8-B7EE710220EF}" presName="sibTrans" presStyleCnt="0"/>
      <dgm:spPr/>
    </dgm:pt>
    <dgm:pt modelId="{3F178487-D61D-4FB9-9CF9-5DEB4823ED67}" type="pres">
      <dgm:prSet presAssocID="{6CD07F35-BA1F-4A5D-8D6D-F73F952D3AB8}" presName="compNode" presStyleCnt="0"/>
      <dgm:spPr/>
    </dgm:pt>
    <dgm:pt modelId="{6E77329D-4F1A-4898-A6D8-E73F8D187389}" type="pres">
      <dgm:prSet presAssocID="{6CD07F35-BA1F-4A5D-8D6D-F73F952D3AB8}" presName="bgRect" presStyleLbl="bgShp" presStyleIdx="2" presStyleCnt="4"/>
      <dgm:spPr/>
    </dgm:pt>
    <dgm:pt modelId="{51F809CB-E803-470B-B3F9-BF1F7C68D673}" type="pres">
      <dgm:prSet presAssocID="{6CD07F35-BA1F-4A5D-8D6D-F73F952D3AB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1DD928BA-D561-40B3-8B79-7C45DA80F490}" type="pres">
      <dgm:prSet presAssocID="{6CD07F35-BA1F-4A5D-8D6D-F73F952D3AB8}" presName="spaceRect" presStyleCnt="0"/>
      <dgm:spPr/>
    </dgm:pt>
    <dgm:pt modelId="{F7358361-4C5A-4EA7-B4B8-FA1D5FF93B3A}" type="pres">
      <dgm:prSet presAssocID="{6CD07F35-BA1F-4A5D-8D6D-F73F952D3AB8}" presName="parTx" presStyleLbl="revTx" presStyleIdx="2" presStyleCnt="5">
        <dgm:presLayoutVars>
          <dgm:chMax val="0"/>
          <dgm:chPref val="0"/>
        </dgm:presLayoutVars>
      </dgm:prSet>
      <dgm:spPr/>
    </dgm:pt>
    <dgm:pt modelId="{873FB6C8-1632-4360-81A7-556FE9FC3DBB}" type="pres">
      <dgm:prSet presAssocID="{6CD07F35-BA1F-4A5D-8D6D-F73F952D3AB8}" presName="desTx" presStyleLbl="revTx" presStyleIdx="3" presStyleCnt="5">
        <dgm:presLayoutVars/>
      </dgm:prSet>
      <dgm:spPr/>
    </dgm:pt>
    <dgm:pt modelId="{D8990A6C-E02F-456E-AAA5-9663D53227AE}" type="pres">
      <dgm:prSet presAssocID="{B1BC2217-7CC1-48B0-9396-94F2B3F5F2F1}" presName="sibTrans" presStyleCnt="0"/>
      <dgm:spPr/>
    </dgm:pt>
    <dgm:pt modelId="{40FB1ECB-AFD4-49F2-A7A5-E8AE408C8164}" type="pres">
      <dgm:prSet presAssocID="{D4C7E442-B317-46B2-A05D-DDFEE89E458C}" presName="compNode" presStyleCnt="0"/>
      <dgm:spPr/>
    </dgm:pt>
    <dgm:pt modelId="{1489E340-62E0-4754-A788-6594D0D5DCE5}" type="pres">
      <dgm:prSet presAssocID="{D4C7E442-B317-46B2-A05D-DDFEE89E458C}" presName="bgRect" presStyleLbl="bgShp" presStyleIdx="3" presStyleCnt="4"/>
      <dgm:spPr/>
    </dgm:pt>
    <dgm:pt modelId="{13DBE520-1B57-4359-9114-32A45F543F59}" type="pres">
      <dgm:prSet presAssocID="{D4C7E442-B317-46B2-A05D-DDFEE89E45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262DC41-8AE8-4686-B725-EBE0E20A92A7}" type="pres">
      <dgm:prSet presAssocID="{D4C7E442-B317-46B2-A05D-DDFEE89E458C}" presName="spaceRect" presStyleCnt="0"/>
      <dgm:spPr/>
    </dgm:pt>
    <dgm:pt modelId="{F152890D-4499-42D1-B933-26DC12526957}" type="pres">
      <dgm:prSet presAssocID="{D4C7E442-B317-46B2-A05D-DDFEE89E458C}" presName="parTx" presStyleLbl="revTx" presStyleIdx="4" presStyleCnt="5">
        <dgm:presLayoutVars>
          <dgm:chMax val="0"/>
          <dgm:chPref val="0"/>
        </dgm:presLayoutVars>
      </dgm:prSet>
      <dgm:spPr/>
    </dgm:pt>
  </dgm:ptLst>
  <dgm:cxnLst>
    <dgm:cxn modelId="{CECFFF03-8CCF-4BED-868A-4F847D4FE24B}" srcId="{F769C6B4-C6DB-47A9-93D1-5B553FDFDB3D}" destId="{C347AEC6-A38F-49B6-9C75-4DA79B523424}" srcOrd="1" destOrd="0" parTransId="{4E176CD1-50F1-40E7-A389-12DF9840D88D}" sibTransId="{AAEC3250-D9C4-4B79-B2C8-B7EE710220EF}"/>
    <dgm:cxn modelId="{61D1680A-E42C-4E7B-B0BF-E57A88FCAC46}" srcId="{6CD07F35-BA1F-4A5D-8D6D-F73F952D3AB8}" destId="{FCFDADB2-0312-4F52-BD2B-5FC0172812FE}" srcOrd="0" destOrd="0" parTransId="{D29FB04E-C0D4-4634-9648-9358263DAC7A}" sibTransId="{2C3AE305-3BF1-48DB-B478-DAD306684F17}"/>
    <dgm:cxn modelId="{925EE20C-6497-405C-8E48-D3B92370512E}" type="presOf" srcId="{D4C7E442-B317-46B2-A05D-DDFEE89E458C}" destId="{F152890D-4499-42D1-B933-26DC12526957}" srcOrd="0" destOrd="0" presId="urn:microsoft.com/office/officeart/2018/2/layout/IconVerticalSolidList"/>
    <dgm:cxn modelId="{6789F81D-026E-48E3-B334-92773F9C56B4}" srcId="{F769C6B4-C6DB-47A9-93D1-5B553FDFDB3D}" destId="{52C65061-2126-400A-9814-29CF6718795E}" srcOrd="0" destOrd="0" parTransId="{650C4131-A70A-470F-BA62-02E7AD4D67AC}" sibTransId="{580F0A66-F430-4522-8EE4-2DC802A851E6}"/>
    <dgm:cxn modelId="{B2B95122-FCD7-47EF-A994-14E144A90AEC}" type="presOf" srcId="{FCFDADB2-0312-4F52-BD2B-5FC0172812FE}" destId="{873FB6C8-1632-4360-81A7-556FE9FC3DBB}" srcOrd="0" destOrd="0" presId="urn:microsoft.com/office/officeart/2018/2/layout/IconVerticalSolidList"/>
    <dgm:cxn modelId="{B9797A34-9D87-424A-8F10-3B40374ECFA7}" srcId="{6CD07F35-BA1F-4A5D-8D6D-F73F952D3AB8}" destId="{B654A4CC-C7AD-4315-8C23-D668A6799E9A}" srcOrd="1" destOrd="0" parTransId="{BD820C50-58AF-4C40-8516-7460387FA1F4}" sibTransId="{200B1880-FA35-4C98-8478-51529C62323B}"/>
    <dgm:cxn modelId="{0661F54A-1A25-431B-B691-06D9C8BD91E0}" type="presOf" srcId="{F769C6B4-C6DB-47A9-93D1-5B553FDFDB3D}" destId="{C1503FFD-0F43-4675-8BA2-84891B16646D}" srcOrd="0" destOrd="0" presId="urn:microsoft.com/office/officeart/2018/2/layout/IconVerticalSolidList"/>
    <dgm:cxn modelId="{C796625B-C0F6-49ED-8550-763C36E6B1DF}" srcId="{F769C6B4-C6DB-47A9-93D1-5B553FDFDB3D}" destId="{D4C7E442-B317-46B2-A05D-DDFEE89E458C}" srcOrd="3" destOrd="0" parTransId="{90571C11-0FA0-4FCE-B310-80DBC4DE0A82}" sibTransId="{4A570995-7863-4D91-8C5A-581EC64732C7}"/>
    <dgm:cxn modelId="{2B554B87-2CD8-4A87-A3EC-EFA0B354B792}" srcId="{F769C6B4-C6DB-47A9-93D1-5B553FDFDB3D}" destId="{6CD07F35-BA1F-4A5D-8D6D-F73F952D3AB8}" srcOrd="2" destOrd="0" parTransId="{82DA3D87-2BA1-49F4-A925-B20B04014EEA}" sibTransId="{B1BC2217-7CC1-48B0-9396-94F2B3F5F2F1}"/>
    <dgm:cxn modelId="{9BEC2993-0B68-41B6-B24F-3E0A1EACA622}" type="presOf" srcId="{6CD07F35-BA1F-4A5D-8D6D-F73F952D3AB8}" destId="{F7358361-4C5A-4EA7-B4B8-FA1D5FF93B3A}" srcOrd="0" destOrd="0" presId="urn:microsoft.com/office/officeart/2018/2/layout/IconVerticalSolidList"/>
    <dgm:cxn modelId="{59A452DF-089E-4B28-90AD-5B2DA09CEA7A}" srcId="{6CD07F35-BA1F-4A5D-8D6D-F73F952D3AB8}" destId="{BF8EF854-5355-4E2E-89F0-3F75A14D1573}" srcOrd="2" destOrd="0" parTransId="{B7C33150-D242-4E06-B5E4-586EB3B5E79B}" sibTransId="{1E8EE47A-B4A5-4C47-9033-0A7B9DDAE8C0}"/>
    <dgm:cxn modelId="{2E6AC0DF-85A3-4065-BAFB-0231ECF1C138}" type="presOf" srcId="{B654A4CC-C7AD-4315-8C23-D668A6799E9A}" destId="{873FB6C8-1632-4360-81A7-556FE9FC3DBB}" srcOrd="0" destOrd="1" presId="urn:microsoft.com/office/officeart/2018/2/layout/IconVerticalSolidList"/>
    <dgm:cxn modelId="{318B8EF0-F37A-4CDE-B778-84F2711D9FE2}" type="presOf" srcId="{C347AEC6-A38F-49B6-9C75-4DA79B523424}" destId="{8C757C56-B60C-4431-AEA8-C7CF3B983BFB}" srcOrd="0" destOrd="0" presId="urn:microsoft.com/office/officeart/2018/2/layout/IconVerticalSolidList"/>
    <dgm:cxn modelId="{D92A4EFF-2CC2-41B9-B166-D70090FA9C6C}" type="presOf" srcId="{52C65061-2126-400A-9814-29CF6718795E}" destId="{FFD7796A-72EA-49D3-8080-3ABAA7EFE551}" srcOrd="0" destOrd="0" presId="urn:microsoft.com/office/officeart/2018/2/layout/IconVerticalSolidList"/>
    <dgm:cxn modelId="{D1B9F2FF-BD6C-4F72-ACE6-AEEFF60DAA08}" type="presOf" srcId="{BF8EF854-5355-4E2E-89F0-3F75A14D1573}" destId="{873FB6C8-1632-4360-81A7-556FE9FC3DBB}" srcOrd="0" destOrd="2" presId="urn:microsoft.com/office/officeart/2018/2/layout/IconVerticalSolidList"/>
    <dgm:cxn modelId="{D46F6FD3-D24E-4C0E-A24A-617AA6F87828}" type="presParOf" srcId="{C1503FFD-0F43-4675-8BA2-84891B16646D}" destId="{6EBCFB8A-564D-4A16-A30A-18DE73941079}" srcOrd="0" destOrd="0" presId="urn:microsoft.com/office/officeart/2018/2/layout/IconVerticalSolidList"/>
    <dgm:cxn modelId="{B71D4C2D-A41D-4160-8775-B8600BDC7471}" type="presParOf" srcId="{6EBCFB8A-564D-4A16-A30A-18DE73941079}" destId="{242C4CD7-C98A-473C-AF13-00FC778180C3}" srcOrd="0" destOrd="0" presId="urn:microsoft.com/office/officeart/2018/2/layout/IconVerticalSolidList"/>
    <dgm:cxn modelId="{9814344D-9B57-4640-B05C-D7595BB49459}" type="presParOf" srcId="{6EBCFB8A-564D-4A16-A30A-18DE73941079}" destId="{D2BEB74C-162C-40C0-83FB-7FC23A6CC6F1}" srcOrd="1" destOrd="0" presId="urn:microsoft.com/office/officeart/2018/2/layout/IconVerticalSolidList"/>
    <dgm:cxn modelId="{200F9C1B-546B-4746-8398-6588F4ED1D00}" type="presParOf" srcId="{6EBCFB8A-564D-4A16-A30A-18DE73941079}" destId="{1D91DCF6-3D19-4FFA-A1D0-BFA98955FD55}" srcOrd="2" destOrd="0" presId="urn:microsoft.com/office/officeart/2018/2/layout/IconVerticalSolidList"/>
    <dgm:cxn modelId="{1D44E531-F479-4952-AED4-E7841BC7A586}" type="presParOf" srcId="{6EBCFB8A-564D-4A16-A30A-18DE73941079}" destId="{FFD7796A-72EA-49D3-8080-3ABAA7EFE551}" srcOrd="3" destOrd="0" presId="urn:microsoft.com/office/officeart/2018/2/layout/IconVerticalSolidList"/>
    <dgm:cxn modelId="{939BBAEA-049A-4453-A490-094287762988}" type="presParOf" srcId="{C1503FFD-0F43-4675-8BA2-84891B16646D}" destId="{8979695E-4A3D-4AE8-ACBD-D69F5F4A69FE}" srcOrd="1" destOrd="0" presId="urn:microsoft.com/office/officeart/2018/2/layout/IconVerticalSolidList"/>
    <dgm:cxn modelId="{BBAE0D1A-0B3C-43F9-9D26-D3E9D02DA9D7}" type="presParOf" srcId="{C1503FFD-0F43-4675-8BA2-84891B16646D}" destId="{97A9D5D4-4A7C-407A-A612-67CE06F5C84C}" srcOrd="2" destOrd="0" presId="urn:microsoft.com/office/officeart/2018/2/layout/IconVerticalSolidList"/>
    <dgm:cxn modelId="{3597FB12-8CE3-4019-B33D-03136B2B9EA5}" type="presParOf" srcId="{97A9D5D4-4A7C-407A-A612-67CE06F5C84C}" destId="{5E964B4A-648B-46CF-B47D-24338334E90B}" srcOrd="0" destOrd="0" presId="urn:microsoft.com/office/officeart/2018/2/layout/IconVerticalSolidList"/>
    <dgm:cxn modelId="{B0D783EA-A88B-4FEB-B444-4B176CB25001}" type="presParOf" srcId="{97A9D5D4-4A7C-407A-A612-67CE06F5C84C}" destId="{9DC0A55E-27E0-49AF-9115-CA3FFBAC0487}" srcOrd="1" destOrd="0" presId="urn:microsoft.com/office/officeart/2018/2/layout/IconVerticalSolidList"/>
    <dgm:cxn modelId="{CD162880-2C0B-44CA-8904-7EFE3C8E8447}" type="presParOf" srcId="{97A9D5D4-4A7C-407A-A612-67CE06F5C84C}" destId="{F88F95A3-D9A0-4917-B1EC-211120844456}" srcOrd="2" destOrd="0" presId="urn:microsoft.com/office/officeart/2018/2/layout/IconVerticalSolidList"/>
    <dgm:cxn modelId="{45DFCBEE-1A16-4AFB-9EF2-D75D3D107A50}" type="presParOf" srcId="{97A9D5D4-4A7C-407A-A612-67CE06F5C84C}" destId="{8C757C56-B60C-4431-AEA8-C7CF3B983BFB}" srcOrd="3" destOrd="0" presId="urn:microsoft.com/office/officeart/2018/2/layout/IconVerticalSolidList"/>
    <dgm:cxn modelId="{2EA5F1D7-B80C-41A4-A58F-7DA905FFA75D}" type="presParOf" srcId="{C1503FFD-0F43-4675-8BA2-84891B16646D}" destId="{A9BE888B-580C-4F10-A701-F51EA41AC9B9}" srcOrd="3" destOrd="0" presId="urn:microsoft.com/office/officeart/2018/2/layout/IconVerticalSolidList"/>
    <dgm:cxn modelId="{D114DB0D-2985-4C39-B667-48B1A8EA58BA}" type="presParOf" srcId="{C1503FFD-0F43-4675-8BA2-84891B16646D}" destId="{3F178487-D61D-4FB9-9CF9-5DEB4823ED67}" srcOrd="4" destOrd="0" presId="urn:microsoft.com/office/officeart/2018/2/layout/IconVerticalSolidList"/>
    <dgm:cxn modelId="{964789A1-DF6D-4FFB-9AAF-70F2D8CFEDCA}" type="presParOf" srcId="{3F178487-D61D-4FB9-9CF9-5DEB4823ED67}" destId="{6E77329D-4F1A-4898-A6D8-E73F8D187389}" srcOrd="0" destOrd="0" presId="urn:microsoft.com/office/officeart/2018/2/layout/IconVerticalSolidList"/>
    <dgm:cxn modelId="{1493906C-8731-47A6-8144-BCDFD5029F19}" type="presParOf" srcId="{3F178487-D61D-4FB9-9CF9-5DEB4823ED67}" destId="{51F809CB-E803-470B-B3F9-BF1F7C68D673}" srcOrd="1" destOrd="0" presId="urn:microsoft.com/office/officeart/2018/2/layout/IconVerticalSolidList"/>
    <dgm:cxn modelId="{6090095B-85A4-4EB0-AA8B-FCA702B37EA1}" type="presParOf" srcId="{3F178487-D61D-4FB9-9CF9-5DEB4823ED67}" destId="{1DD928BA-D561-40B3-8B79-7C45DA80F490}" srcOrd="2" destOrd="0" presId="urn:microsoft.com/office/officeart/2018/2/layout/IconVerticalSolidList"/>
    <dgm:cxn modelId="{1FFF0774-CDBC-4FD0-8949-FB6DB81EED5E}" type="presParOf" srcId="{3F178487-D61D-4FB9-9CF9-5DEB4823ED67}" destId="{F7358361-4C5A-4EA7-B4B8-FA1D5FF93B3A}" srcOrd="3" destOrd="0" presId="urn:microsoft.com/office/officeart/2018/2/layout/IconVerticalSolidList"/>
    <dgm:cxn modelId="{84126192-719F-45F4-92E4-D6EB9822C88C}" type="presParOf" srcId="{3F178487-D61D-4FB9-9CF9-5DEB4823ED67}" destId="{873FB6C8-1632-4360-81A7-556FE9FC3DBB}" srcOrd="4" destOrd="0" presId="urn:microsoft.com/office/officeart/2018/2/layout/IconVerticalSolidList"/>
    <dgm:cxn modelId="{29609182-0314-4C1C-8581-A214C54A5F3F}" type="presParOf" srcId="{C1503FFD-0F43-4675-8BA2-84891B16646D}" destId="{D8990A6C-E02F-456E-AAA5-9663D53227AE}" srcOrd="5" destOrd="0" presId="urn:microsoft.com/office/officeart/2018/2/layout/IconVerticalSolidList"/>
    <dgm:cxn modelId="{C577A0AE-928C-4E4D-99DF-AC755611249C}" type="presParOf" srcId="{C1503FFD-0F43-4675-8BA2-84891B16646D}" destId="{40FB1ECB-AFD4-49F2-A7A5-E8AE408C8164}" srcOrd="6" destOrd="0" presId="urn:microsoft.com/office/officeart/2018/2/layout/IconVerticalSolidList"/>
    <dgm:cxn modelId="{E5EA92F0-BFEF-4DE9-B6F6-C2A832EC9942}" type="presParOf" srcId="{40FB1ECB-AFD4-49F2-A7A5-E8AE408C8164}" destId="{1489E340-62E0-4754-A788-6594D0D5DCE5}" srcOrd="0" destOrd="0" presId="urn:microsoft.com/office/officeart/2018/2/layout/IconVerticalSolidList"/>
    <dgm:cxn modelId="{A7B6CD9C-1C2F-4103-93B1-85DB533525AA}" type="presParOf" srcId="{40FB1ECB-AFD4-49F2-A7A5-E8AE408C8164}" destId="{13DBE520-1B57-4359-9114-32A45F543F59}" srcOrd="1" destOrd="0" presId="urn:microsoft.com/office/officeart/2018/2/layout/IconVerticalSolidList"/>
    <dgm:cxn modelId="{FF51BB51-7D0F-4F1D-8FD2-84F31E8DCCAF}" type="presParOf" srcId="{40FB1ECB-AFD4-49F2-A7A5-E8AE408C8164}" destId="{D262DC41-8AE8-4686-B725-EBE0E20A92A7}" srcOrd="2" destOrd="0" presId="urn:microsoft.com/office/officeart/2018/2/layout/IconVerticalSolidList"/>
    <dgm:cxn modelId="{97E758BD-D40D-4A14-9EB0-CFE9DE79E054}" type="presParOf" srcId="{40FB1ECB-AFD4-49F2-A7A5-E8AE408C8164}" destId="{F152890D-4499-42D1-B933-26DC1252695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8254A-D115-6F4A-AB16-FDAA9C4A8EB4}">
      <dsp:nvSpPr>
        <dsp:cNvPr id="0" name=""/>
        <dsp:cNvSpPr/>
      </dsp:nvSpPr>
      <dsp:spPr>
        <a:xfrm>
          <a:off x="3160" y="0"/>
          <a:ext cx="2507029" cy="3444105"/>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5458" tIns="330200" rIns="195458" bIns="330200" numCol="1" spcCol="1270" anchor="t" anchorCtr="0">
          <a:noAutofit/>
        </a:bodyPr>
        <a:lstStyle/>
        <a:p>
          <a:pPr marL="0" lvl="0" indent="0" algn="l" defTabSz="666750">
            <a:lnSpc>
              <a:spcPct val="90000"/>
            </a:lnSpc>
            <a:spcBef>
              <a:spcPct val="0"/>
            </a:spcBef>
            <a:spcAft>
              <a:spcPct val="35000"/>
            </a:spcAft>
            <a:buNone/>
          </a:pPr>
          <a:r>
            <a:rPr lang="en-US" sz="1500" kern="1200" dirty="0"/>
            <a:t>Using default output          (</a:t>
          </a:r>
          <a:r>
            <a:rPr lang="en-US" sz="1500" i="1" kern="1200" dirty="0"/>
            <a:t>p </a:t>
          </a:r>
          <a:r>
            <a:rPr lang="en-US" sz="1500" kern="1200" dirty="0"/>
            <a:t>&gt; 0.5) 		              and H</a:t>
          </a:r>
          <a:r>
            <a:rPr lang="en-US" sz="1500" kern="1200" baseline="-25000" dirty="0"/>
            <a:t>1</a:t>
          </a:r>
          <a:r>
            <a:rPr lang="en-US" sz="1500" kern="1200" dirty="0"/>
            <a:t>-testing </a:t>
          </a:r>
        </a:p>
      </dsp:txBody>
      <dsp:txXfrm>
        <a:off x="3160" y="1308759"/>
        <a:ext cx="2507029" cy="2066463"/>
      </dsp:txXfrm>
    </dsp:sp>
    <dsp:sp modelId="{5F329A43-8ECF-1E4B-8624-CB173E68D1F2}">
      <dsp:nvSpPr>
        <dsp:cNvPr id="0" name=""/>
        <dsp:cNvSpPr/>
      </dsp:nvSpPr>
      <dsp:spPr>
        <a:xfrm>
          <a:off x="740058" y="344410"/>
          <a:ext cx="1033231" cy="1033231"/>
        </a:xfrm>
        <a:prstGeom prst="ellips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0555" tIns="12700" rIns="8055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91371" y="495723"/>
        <a:ext cx="730605" cy="730605"/>
      </dsp:txXfrm>
    </dsp:sp>
    <dsp:sp modelId="{89CA93B2-4409-3946-952F-A27ED944DB31}">
      <dsp:nvSpPr>
        <dsp:cNvPr id="0" name=""/>
        <dsp:cNvSpPr/>
      </dsp:nvSpPr>
      <dsp:spPr>
        <a:xfrm>
          <a:off x="3160" y="3444033"/>
          <a:ext cx="2507029" cy="72"/>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4916C50-37CE-4C48-BC19-E02CE8C9C451}">
      <dsp:nvSpPr>
        <dsp:cNvPr id="0" name=""/>
        <dsp:cNvSpPr/>
      </dsp:nvSpPr>
      <dsp:spPr>
        <a:xfrm>
          <a:off x="2760892" y="0"/>
          <a:ext cx="2507029" cy="3444105"/>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5458" tIns="330200" rIns="195458" bIns="330200" numCol="1" spcCol="1270" anchor="t" anchorCtr="0">
          <a:noAutofit/>
        </a:bodyPr>
        <a:lstStyle/>
        <a:p>
          <a:pPr marL="0" lvl="0" indent="0" algn="l" defTabSz="666750">
            <a:lnSpc>
              <a:spcPct val="90000"/>
            </a:lnSpc>
            <a:spcBef>
              <a:spcPct val="0"/>
            </a:spcBef>
            <a:spcAft>
              <a:spcPct val="35000"/>
            </a:spcAft>
            <a:buNone/>
          </a:pPr>
          <a:r>
            <a:rPr lang="en-US" sz="1500" kern="1200" dirty="0"/>
            <a:t>Thresholding:       Controlling for FP           (Cog. Sci.)            	                vs. 			               Controlling for FN (Clinical)</a:t>
          </a:r>
        </a:p>
      </dsp:txBody>
      <dsp:txXfrm>
        <a:off x="2760892" y="1308759"/>
        <a:ext cx="2507029" cy="2066463"/>
      </dsp:txXfrm>
    </dsp:sp>
    <dsp:sp modelId="{251DCCAD-7BF9-8E4D-BA89-8C276A4ABA4A}">
      <dsp:nvSpPr>
        <dsp:cNvPr id="0" name=""/>
        <dsp:cNvSpPr/>
      </dsp:nvSpPr>
      <dsp:spPr>
        <a:xfrm>
          <a:off x="3497791" y="344410"/>
          <a:ext cx="1033231" cy="1033231"/>
        </a:xfrm>
        <a:prstGeom prst="ellips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0555" tIns="12700" rIns="8055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649104" y="495723"/>
        <a:ext cx="730605" cy="730605"/>
      </dsp:txXfrm>
    </dsp:sp>
    <dsp:sp modelId="{7920CF10-B9D2-9B4E-B1C3-3B48F3F94B80}">
      <dsp:nvSpPr>
        <dsp:cNvPr id="0" name=""/>
        <dsp:cNvSpPr/>
      </dsp:nvSpPr>
      <dsp:spPr>
        <a:xfrm>
          <a:off x="2760892" y="3444033"/>
          <a:ext cx="2507029" cy="72"/>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9277263-AE37-2544-BC2B-FD75F33967A0}">
      <dsp:nvSpPr>
        <dsp:cNvPr id="0" name=""/>
        <dsp:cNvSpPr/>
      </dsp:nvSpPr>
      <dsp:spPr>
        <a:xfrm>
          <a:off x="5518624" y="0"/>
          <a:ext cx="2507029" cy="3444105"/>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5458" tIns="330200" rIns="195458" bIns="330200" numCol="1" spcCol="1270" anchor="t" anchorCtr="0">
          <a:noAutofit/>
        </a:bodyPr>
        <a:lstStyle/>
        <a:p>
          <a:pPr marL="0" lvl="0" indent="0" algn="l" defTabSz="666750">
            <a:lnSpc>
              <a:spcPct val="90000"/>
            </a:lnSpc>
            <a:spcBef>
              <a:spcPct val="0"/>
            </a:spcBef>
            <a:spcAft>
              <a:spcPct val="35000"/>
            </a:spcAft>
            <a:buNone/>
          </a:pPr>
          <a:r>
            <a:rPr lang="en-US" sz="1500" kern="1200"/>
            <a:t>Correctness of thresholding depends on appropriateness of distributions</a:t>
          </a:r>
        </a:p>
      </dsp:txBody>
      <dsp:txXfrm>
        <a:off x="5518624" y="1308759"/>
        <a:ext cx="2507029" cy="2066463"/>
      </dsp:txXfrm>
    </dsp:sp>
    <dsp:sp modelId="{F5D86C59-C810-7A4E-A9E6-05C52FF2482A}">
      <dsp:nvSpPr>
        <dsp:cNvPr id="0" name=""/>
        <dsp:cNvSpPr/>
      </dsp:nvSpPr>
      <dsp:spPr>
        <a:xfrm>
          <a:off x="6255523" y="344410"/>
          <a:ext cx="1033231" cy="1033231"/>
        </a:xfrm>
        <a:prstGeom prst="ellips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0555" tIns="12700" rIns="8055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406836" y="495723"/>
        <a:ext cx="730605" cy="730605"/>
      </dsp:txXfrm>
    </dsp:sp>
    <dsp:sp modelId="{0AAAFCCB-5ADE-814A-AFFA-9A4C1EADC742}">
      <dsp:nvSpPr>
        <dsp:cNvPr id="0" name=""/>
        <dsp:cNvSpPr/>
      </dsp:nvSpPr>
      <dsp:spPr>
        <a:xfrm>
          <a:off x="5518624" y="3444033"/>
          <a:ext cx="2507029" cy="72"/>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5F5DC63-1223-C744-8F3D-A209BD12F74C}">
      <dsp:nvSpPr>
        <dsp:cNvPr id="0" name=""/>
        <dsp:cNvSpPr/>
      </dsp:nvSpPr>
      <dsp:spPr>
        <a:xfrm>
          <a:off x="8276356" y="0"/>
          <a:ext cx="2507029" cy="3444105"/>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5458" tIns="330200" rIns="195458" bIns="330200" numCol="1" spcCol="1270" anchor="t" anchorCtr="0">
          <a:noAutofit/>
        </a:bodyPr>
        <a:lstStyle/>
        <a:p>
          <a:pPr marL="0" lvl="0" indent="0" algn="l" defTabSz="666750">
            <a:lnSpc>
              <a:spcPct val="90000"/>
            </a:lnSpc>
            <a:spcBef>
              <a:spcPct val="0"/>
            </a:spcBef>
            <a:spcAft>
              <a:spcPct val="35000"/>
            </a:spcAft>
            <a:buNone/>
          </a:pPr>
          <a:r>
            <a:rPr lang="en-US" sz="1500" kern="1200"/>
            <a:t>Model order selection</a:t>
          </a:r>
        </a:p>
      </dsp:txBody>
      <dsp:txXfrm>
        <a:off x="8276356" y="1308759"/>
        <a:ext cx="2507029" cy="2066463"/>
      </dsp:txXfrm>
    </dsp:sp>
    <dsp:sp modelId="{7599A6C8-1B99-094B-8147-B9847A283EA6}">
      <dsp:nvSpPr>
        <dsp:cNvPr id="0" name=""/>
        <dsp:cNvSpPr/>
      </dsp:nvSpPr>
      <dsp:spPr>
        <a:xfrm>
          <a:off x="9013255" y="344410"/>
          <a:ext cx="1033231" cy="1033231"/>
        </a:xfrm>
        <a:prstGeom prst="ellips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0555" tIns="12700" rIns="80555"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164568" y="495723"/>
        <a:ext cx="730605" cy="730605"/>
      </dsp:txXfrm>
    </dsp:sp>
    <dsp:sp modelId="{C8711196-7A7B-3546-A9A3-1A34396769CC}">
      <dsp:nvSpPr>
        <dsp:cNvPr id="0" name=""/>
        <dsp:cNvSpPr/>
      </dsp:nvSpPr>
      <dsp:spPr>
        <a:xfrm>
          <a:off x="8276356" y="3444033"/>
          <a:ext cx="2507029" cy="72"/>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BD7CD-C33B-6249-AD70-ED6916E65C3D}">
      <dsp:nvSpPr>
        <dsp:cNvPr id="0" name=""/>
        <dsp:cNvSpPr/>
      </dsp:nvSpPr>
      <dsp:spPr>
        <a:xfrm>
          <a:off x="1316" y="10748"/>
          <a:ext cx="4621676" cy="2934764"/>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0A610F2-7852-7D4B-99E3-E39A3CC096F0}">
      <dsp:nvSpPr>
        <dsp:cNvPr id="0" name=""/>
        <dsp:cNvSpPr/>
      </dsp:nvSpPr>
      <dsp:spPr>
        <a:xfrm>
          <a:off x="514836" y="498591"/>
          <a:ext cx="4621676" cy="293476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Adoption of ICA was somewhat slow due to satisfaction with classical methods (GLM)</a:t>
          </a:r>
        </a:p>
      </dsp:txBody>
      <dsp:txXfrm>
        <a:off x="600792" y="584547"/>
        <a:ext cx="4449764" cy="2762852"/>
      </dsp:txXfrm>
    </dsp:sp>
    <dsp:sp modelId="{FB010C12-DEE1-224D-BD2C-4725C51EF6BC}">
      <dsp:nvSpPr>
        <dsp:cNvPr id="0" name=""/>
        <dsp:cNvSpPr/>
      </dsp:nvSpPr>
      <dsp:spPr>
        <a:xfrm>
          <a:off x="5650032" y="10748"/>
          <a:ext cx="4621676" cy="2934764"/>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07E8434-418C-CB4A-9FB6-C68441AB407A}">
      <dsp:nvSpPr>
        <dsp:cNvPr id="0" name=""/>
        <dsp:cNvSpPr/>
      </dsp:nvSpPr>
      <dsp:spPr>
        <a:xfrm>
          <a:off x="6163552" y="498591"/>
          <a:ext cx="4621676" cy="293476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ICA has been shown to have strong advantages in a few “killer applications”</a:t>
          </a:r>
        </a:p>
      </dsp:txBody>
      <dsp:txXfrm>
        <a:off x="6249508" y="584547"/>
        <a:ext cx="4449764" cy="27628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C1E6C-64B5-40CB-807D-EDC4935DB0B1}">
      <dsp:nvSpPr>
        <dsp:cNvPr id="0" name=""/>
        <dsp:cNvSpPr/>
      </dsp:nvSpPr>
      <dsp:spPr>
        <a:xfrm>
          <a:off x="825410" y="1542676"/>
          <a:ext cx="976732" cy="9767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3900F0B-5527-4C15-859F-0DEEC56AD8C1}">
      <dsp:nvSpPr>
        <dsp:cNvPr id="0" name=""/>
        <dsp:cNvSpPr/>
      </dsp:nvSpPr>
      <dsp:spPr>
        <a:xfrm>
          <a:off x="228518" y="2824647"/>
          <a:ext cx="21705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Between-subject variability and population statistics</a:t>
          </a:r>
        </a:p>
      </dsp:txBody>
      <dsp:txXfrm>
        <a:off x="228518" y="2824647"/>
        <a:ext cx="2170516" cy="720000"/>
      </dsp:txXfrm>
    </dsp:sp>
    <dsp:sp modelId="{106F9125-3AD4-4F6A-94D4-1348BD9F98ED}">
      <dsp:nvSpPr>
        <dsp:cNvPr id="0" name=""/>
        <dsp:cNvSpPr/>
      </dsp:nvSpPr>
      <dsp:spPr>
        <a:xfrm>
          <a:off x="3375767" y="1542676"/>
          <a:ext cx="976732" cy="9767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2B4E80A-E2DC-42CF-B196-983321FEE602}">
      <dsp:nvSpPr>
        <dsp:cNvPr id="0" name=""/>
        <dsp:cNvSpPr/>
      </dsp:nvSpPr>
      <dsp:spPr>
        <a:xfrm>
          <a:off x="2778875" y="2824647"/>
          <a:ext cx="21705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Multi-modal Imaging and Auxiliary Data </a:t>
          </a:r>
        </a:p>
      </dsp:txBody>
      <dsp:txXfrm>
        <a:off x="2778875" y="2824647"/>
        <a:ext cx="2170516" cy="720000"/>
      </dsp:txXfrm>
    </dsp:sp>
    <dsp:sp modelId="{9B605C51-5903-4094-97D1-24A6CEA6D67C}">
      <dsp:nvSpPr>
        <dsp:cNvPr id="0" name=""/>
        <dsp:cNvSpPr/>
      </dsp:nvSpPr>
      <dsp:spPr>
        <a:xfrm>
          <a:off x="5926124" y="1542676"/>
          <a:ext cx="976732" cy="9767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FC9E7D6-CD23-466F-8406-ECAF621B966E}">
      <dsp:nvSpPr>
        <dsp:cNvPr id="0" name=""/>
        <dsp:cNvSpPr/>
      </dsp:nvSpPr>
      <dsp:spPr>
        <a:xfrm>
          <a:off x="5329232" y="2824647"/>
          <a:ext cx="21705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Temporal dynamic ICA </a:t>
          </a:r>
        </a:p>
      </dsp:txBody>
      <dsp:txXfrm>
        <a:off x="5329232" y="2824647"/>
        <a:ext cx="217051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C4CD7-C98A-473C-AF13-00FC778180C3}">
      <dsp:nvSpPr>
        <dsp:cNvPr id="0" name=""/>
        <dsp:cNvSpPr/>
      </dsp:nvSpPr>
      <dsp:spPr>
        <a:xfrm>
          <a:off x="0" y="2111"/>
          <a:ext cx="7728267" cy="107012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2BEB74C-162C-40C0-83FB-7FC23A6CC6F1}">
      <dsp:nvSpPr>
        <dsp:cNvPr id="0" name=""/>
        <dsp:cNvSpPr/>
      </dsp:nvSpPr>
      <dsp:spPr>
        <a:xfrm>
          <a:off x="323713" y="242889"/>
          <a:ext cx="588569" cy="588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FD7796A-72EA-49D3-8080-3ABAA7EFE551}">
      <dsp:nvSpPr>
        <dsp:cNvPr id="0" name=""/>
        <dsp:cNvSpPr/>
      </dsp:nvSpPr>
      <dsp:spPr>
        <a:xfrm>
          <a:off x="1235996" y="2111"/>
          <a:ext cx="6492270" cy="1070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5" tIns="113255" rIns="113255" bIns="113255" numCol="1" spcCol="1270" anchor="ctr" anchorCtr="0">
          <a:noAutofit/>
        </a:bodyPr>
        <a:lstStyle/>
        <a:p>
          <a:pPr marL="0" lvl="0" indent="0" algn="l" defTabSz="889000">
            <a:lnSpc>
              <a:spcPct val="90000"/>
            </a:lnSpc>
            <a:spcBef>
              <a:spcPct val="0"/>
            </a:spcBef>
            <a:spcAft>
              <a:spcPct val="35000"/>
            </a:spcAft>
            <a:buNone/>
          </a:pPr>
          <a:r>
            <a:rPr lang="en-US" sz="2000" kern="1200"/>
            <a:t>The efficacy of ICA has been demonstrated in both cognitive and clinical neuroscience fields</a:t>
          </a:r>
        </a:p>
      </dsp:txBody>
      <dsp:txXfrm>
        <a:off x="1235996" y="2111"/>
        <a:ext cx="6492270" cy="1070126"/>
      </dsp:txXfrm>
    </dsp:sp>
    <dsp:sp modelId="{5E964B4A-648B-46CF-B47D-24338334E90B}">
      <dsp:nvSpPr>
        <dsp:cNvPr id="0" name=""/>
        <dsp:cNvSpPr/>
      </dsp:nvSpPr>
      <dsp:spPr>
        <a:xfrm>
          <a:off x="0" y="1339769"/>
          <a:ext cx="7728267" cy="107012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C0A55E-27E0-49AF-9115-CA3FFBAC0487}">
      <dsp:nvSpPr>
        <dsp:cNvPr id="0" name=""/>
        <dsp:cNvSpPr/>
      </dsp:nvSpPr>
      <dsp:spPr>
        <a:xfrm>
          <a:off x="323713" y="1580548"/>
          <a:ext cx="588569" cy="58856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C757C56-B60C-4431-AEA8-C7CF3B983BFB}">
      <dsp:nvSpPr>
        <dsp:cNvPr id="0" name=""/>
        <dsp:cNvSpPr/>
      </dsp:nvSpPr>
      <dsp:spPr>
        <a:xfrm>
          <a:off x="1235996" y="1339769"/>
          <a:ext cx="6492270" cy="1070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5" tIns="113255" rIns="113255" bIns="113255" numCol="1" spcCol="1270" anchor="ctr" anchorCtr="0">
          <a:noAutofit/>
        </a:bodyPr>
        <a:lstStyle/>
        <a:p>
          <a:pPr marL="0" lvl="0" indent="0" algn="l" defTabSz="889000">
            <a:lnSpc>
              <a:spcPct val="90000"/>
            </a:lnSpc>
            <a:spcBef>
              <a:spcPct val="0"/>
            </a:spcBef>
            <a:spcAft>
              <a:spcPct val="35000"/>
            </a:spcAft>
            <a:buNone/>
          </a:pPr>
          <a:r>
            <a:rPr lang="en-US" sz="2000" kern="1200"/>
            <a:t>Various estimation algorithms exists, and PICA has improved the classical methods by adding a stochastic noise term</a:t>
          </a:r>
        </a:p>
      </dsp:txBody>
      <dsp:txXfrm>
        <a:off x="1235996" y="1339769"/>
        <a:ext cx="6492270" cy="1070126"/>
      </dsp:txXfrm>
    </dsp:sp>
    <dsp:sp modelId="{6E77329D-4F1A-4898-A6D8-E73F8D187389}">
      <dsp:nvSpPr>
        <dsp:cNvPr id="0" name=""/>
        <dsp:cNvSpPr/>
      </dsp:nvSpPr>
      <dsp:spPr>
        <a:xfrm>
          <a:off x="0" y="2677427"/>
          <a:ext cx="7728267" cy="107012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1F809CB-E803-470B-B3F9-BF1F7C68D673}">
      <dsp:nvSpPr>
        <dsp:cNvPr id="0" name=""/>
        <dsp:cNvSpPr/>
      </dsp:nvSpPr>
      <dsp:spPr>
        <a:xfrm>
          <a:off x="323713" y="2918206"/>
          <a:ext cx="588569" cy="588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358361-4C5A-4EA7-B4B8-FA1D5FF93B3A}">
      <dsp:nvSpPr>
        <dsp:cNvPr id="0" name=""/>
        <dsp:cNvSpPr/>
      </dsp:nvSpPr>
      <dsp:spPr>
        <a:xfrm>
          <a:off x="1235996" y="2677427"/>
          <a:ext cx="3477720" cy="1070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5" tIns="113255" rIns="113255" bIns="113255" numCol="1" spcCol="1270" anchor="ctr" anchorCtr="0">
          <a:noAutofit/>
        </a:bodyPr>
        <a:lstStyle/>
        <a:p>
          <a:pPr marL="0" lvl="0" indent="0" algn="l" defTabSz="889000">
            <a:lnSpc>
              <a:spcPct val="90000"/>
            </a:lnSpc>
            <a:spcBef>
              <a:spcPct val="0"/>
            </a:spcBef>
            <a:spcAft>
              <a:spcPct val="35000"/>
            </a:spcAft>
            <a:buNone/>
          </a:pPr>
          <a:r>
            <a:rPr lang="en-US" sz="2000" kern="1200"/>
            <a:t>After 20 years of research, the evolution of ICA remains unfinished regarding:</a:t>
          </a:r>
        </a:p>
      </dsp:txBody>
      <dsp:txXfrm>
        <a:off x="1235996" y="2677427"/>
        <a:ext cx="3477720" cy="1070126"/>
      </dsp:txXfrm>
    </dsp:sp>
    <dsp:sp modelId="{873FB6C8-1632-4360-81A7-556FE9FC3DBB}">
      <dsp:nvSpPr>
        <dsp:cNvPr id="0" name=""/>
        <dsp:cNvSpPr/>
      </dsp:nvSpPr>
      <dsp:spPr>
        <a:xfrm>
          <a:off x="4713716" y="2677427"/>
          <a:ext cx="3014550" cy="1070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5" tIns="113255" rIns="113255" bIns="113255" numCol="1" spcCol="1270" anchor="ctr" anchorCtr="0">
          <a:noAutofit/>
        </a:bodyPr>
        <a:lstStyle/>
        <a:p>
          <a:pPr marL="0" lvl="0" indent="0" algn="l" defTabSz="577850">
            <a:lnSpc>
              <a:spcPct val="90000"/>
            </a:lnSpc>
            <a:spcBef>
              <a:spcPct val="0"/>
            </a:spcBef>
            <a:spcAft>
              <a:spcPct val="35000"/>
            </a:spcAft>
            <a:buNone/>
          </a:pPr>
          <a:r>
            <a:rPr lang="en-US" sz="1300" kern="1200"/>
            <a:t>- practical understanding </a:t>
          </a:r>
        </a:p>
        <a:p>
          <a:pPr marL="0" lvl="0" indent="0" algn="l" defTabSz="577850">
            <a:lnSpc>
              <a:spcPct val="90000"/>
            </a:lnSpc>
            <a:spcBef>
              <a:spcPct val="0"/>
            </a:spcBef>
            <a:spcAft>
              <a:spcPct val="35000"/>
            </a:spcAft>
            <a:buNone/>
          </a:pPr>
          <a:r>
            <a:rPr lang="en-US" sz="1300" kern="1200"/>
            <a:t>- theoretical rigor </a:t>
          </a:r>
        </a:p>
        <a:p>
          <a:pPr marL="0" lvl="0" indent="0" algn="l" defTabSz="577850">
            <a:lnSpc>
              <a:spcPct val="90000"/>
            </a:lnSpc>
            <a:spcBef>
              <a:spcPct val="0"/>
            </a:spcBef>
            <a:spcAft>
              <a:spcPct val="35000"/>
            </a:spcAft>
            <a:buNone/>
          </a:pPr>
          <a:r>
            <a:rPr lang="en-US" sz="1300" kern="1200"/>
            <a:t>- avenues for extension and application</a:t>
          </a:r>
        </a:p>
      </dsp:txBody>
      <dsp:txXfrm>
        <a:off x="4713716" y="2677427"/>
        <a:ext cx="3014550" cy="1070126"/>
      </dsp:txXfrm>
    </dsp:sp>
    <dsp:sp modelId="{1489E340-62E0-4754-A788-6594D0D5DCE5}">
      <dsp:nvSpPr>
        <dsp:cNvPr id="0" name=""/>
        <dsp:cNvSpPr/>
      </dsp:nvSpPr>
      <dsp:spPr>
        <a:xfrm>
          <a:off x="0" y="4015086"/>
          <a:ext cx="7728267" cy="107012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DBE520-1B57-4359-9114-32A45F543F59}">
      <dsp:nvSpPr>
        <dsp:cNvPr id="0" name=""/>
        <dsp:cNvSpPr/>
      </dsp:nvSpPr>
      <dsp:spPr>
        <a:xfrm>
          <a:off x="323713" y="4255864"/>
          <a:ext cx="588569" cy="5885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152890D-4499-42D1-B933-26DC12526957}">
      <dsp:nvSpPr>
        <dsp:cNvPr id="0" name=""/>
        <dsp:cNvSpPr/>
      </dsp:nvSpPr>
      <dsp:spPr>
        <a:xfrm>
          <a:off x="1235996" y="4015086"/>
          <a:ext cx="6492270" cy="1070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5" tIns="113255" rIns="113255" bIns="113255" numCol="1" spcCol="1270" anchor="ctr" anchorCtr="0">
          <a:noAutofit/>
        </a:bodyPr>
        <a:lstStyle/>
        <a:p>
          <a:pPr marL="0" lvl="0" indent="0" algn="l" defTabSz="889000">
            <a:lnSpc>
              <a:spcPct val="90000"/>
            </a:lnSpc>
            <a:spcBef>
              <a:spcPct val="0"/>
            </a:spcBef>
            <a:spcAft>
              <a:spcPct val="35000"/>
            </a:spcAft>
            <a:buNone/>
          </a:pPr>
          <a:r>
            <a:rPr lang="en-US" sz="2000" kern="1200"/>
            <a:t>Given ICA’s profound contributions in various applications, and its increased use in research, exciting adaptations and applications are expected over the next 20 years</a:t>
          </a:r>
        </a:p>
      </dsp:txBody>
      <dsp:txXfrm>
        <a:off x="1235996" y="4015086"/>
        <a:ext cx="6492270" cy="1070126"/>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D88AF4-1C2F-C641-8060-832380271C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F9832D7-4D4D-9D43-8B6E-075E1C88FF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5F8DEB-5EA4-6E44-B723-9B34E584FF00}" type="datetimeFigureOut">
              <a:rPr lang="en-US" smtClean="0"/>
              <a:t>11/27/18</a:t>
            </a:fld>
            <a:endParaRPr lang="en-US"/>
          </a:p>
        </p:txBody>
      </p:sp>
      <p:sp>
        <p:nvSpPr>
          <p:cNvPr id="4" name="Footer Placeholder 3">
            <a:extLst>
              <a:ext uri="{FF2B5EF4-FFF2-40B4-BE49-F238E27FC236}">
                <a16:creationId xmlns:a16="http://schemas.microsoft.com/office/drawing/2014/main" id="{C5D487F7-12D2-B141-A777-8FA35D3B38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158434E-B460-0444-99D0-7819DE6AE4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063231-5BBF-B54A-AFB1-E92A611A694F}" type="slidenum">
              <a:rPr lang="en-US" smtClean="0"/>
              <a:t>‹#›</a:t>
            </a:fld>
            <a:endParaRPr lang="en-US"/>
          </a:p>
        </p:txBody>
      </p:sp>
    </p:spTree>
    <p:extLst>
      <p:ext uri="{BB962C8B-B14F-4D97-AF65-F5344CB8AC3E}">
        <p14:creationId xmlns:p14="http://schemas.microsoft.com/office/powerpoint/2010/main" val="714421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FFAB13-8EFE-8147-948E-AD18B2518C22}" type="datetimeFigureOut">
              <a:rPr lang="en-US" smtClean="0"/>
              <a:t>11/26/18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63870-84F2-8447-BFDB-CDE4CD08857E}" type="slidenum">
              <a:rPr lang="en-US" smtClean="0"/>
              <a:t>‹#›</a:t>
            </a:fld>
            <a:endParaRPr lang="en-US"/>
          </a:p>
        </p:txBody>
      </p:sp>
    </p:spTree>
    <p:extLst>
      <p:ext uri="{BB962C8B-B14F-4D97-AF65-F5344CB8AC3E}">
        <p14:creationId xmlns:p14="http://schemas.microsoft.com/office/powerpoint/2010/main" val="2587024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63870-84F2-8447-BFDB-CDE4CD08857E}" type="slidenum">
              <a:rPr lang="en-US" smtClean="0"/>
              <a:t>1</a:t>
            </a:fld>
            <a:endParaRPr lang="en-US"/>
          </a:p>
        </p:txBody>
      </p:sp>
    </p:spTree>
    <p:extLst>
      <p:ext uri="{BB962C8B-B14F-4D97-AF65-F5344CB8AC3E}">
        <p14:creationId xmlns:p14="http://schemas.microsoft.com/office/powerpoint/2010/main" val="3660668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Preprocessing removes the worst of the artefacts (motion and distortion correction, temporal and spatial filtering prior to analysis or outlier modeling)</a:t>
            </a:r>
          </a:p>
          <a:p>
            <a:pPr lvl="1"/>
            <a:r>
              <a:rPr lang="en-US" sz="1200" kern="1200" dirty="0">
                <a:solidFill>
                  <a:schemeClr val="tx1"/>
                </a:solidFill>
                <a:effectLst/>
                <a:latin typeface="+mn-lt"/>
                <a:ea typeface="+mn-ea"/>
                <a:cs typeface="+mn-cs"/>
              </a:rPr>
              <a:t>Residual noise shown to have spatial and temporal structures </a:t>
            </a:r>
          </a:p>
          <a:p>
            <a:pPr lvl="2"/>
            <a:r>
              <a:rPr lang="en-US" dirty="0"/>
              <a:t>A) (scanner hardware </a:t>
            </a:r>
            <a:r>
              <a:rPr lang="en-US" dirty="0" err="1"/>
              <a:t>prob</a:t>
            </a:r>
            <a:r>
              <a:rPr lang="en-US" dirty="0"/>
              <a:t>) </a:t>
            </a:r>
            <a:r>
              <a:rPr lang="en-US" u="sng" dirty="0"/>
              <a:t>gradient waveform corruptions </a:t>
            </a:r>
            <a:r>
              <a:rPr lang="en-US" dirty="0"/>
              <a:t>– diagonal object ghosting)</a:t>
            </a:r>
          </a:p>
          <a:p>
            <a:pPr lvl="2"/>
            <a:r>
              <a:rPr lang="en-US" dirty="0"/>
              <a:t>B) (even with head immobilized, </a:t>
            </a:r>
            <a:r>
              <a:rPr lang="en-US" u="sng" dirty="0"/>
              <a:t>respiration or cardiac cycle</a:t>
            </a:r>
            <a:r>
              <a:rPr lang="en-US" dirty="0"/>
              <a:t> can cause motion of brain) </a:t>
            </a:r>
            <a:r>
              <a:rPr lang="en-US" dirty="0">
                <a:sym typeface="Wingdings" pitchFamily="2" charset="2"/>
              </a:rPr>
              <a:t></a:t>
            </a:r>
            <a:r>
              <a:rPr lang="en-US" dirty="0"/>
              <a:t> rim-like effect near strong intensity edges of the image </a:t>
            </a:r>
          </a:p>
          <a:p>
            <a:pPr lvl="2"/>
            <a:r>
              <a:rPr lang="en-US" dirty="0"/>
              <a:t>C) largely within CSF</a:t>
            </a:r>
          </a:p>
          <a:p>
            <a:pPr lvl="2"/>
            <a:r>
              <a:rPr lang="en-US" dirty="0"/>
              <a:t>D) (scanner hardware </a:t>
            </a:r>
            <a:r>
              <a:rPr lang="en-US" dirty="0" err="1"/>
              <a:t>prob</a:t>
            </a:r>
            <a:r>
              <a:rPr lang="en-US" dirty="0"/>
              <a:t>) (instability of relative </a:t>
            </a:r>
            <a:r>
              <a:rPr lang="en-US" u="sng" dirty="0"/>
              <a:t>timing of the slice select gradient and RF. pulse</a:t>
            </a:r>
            <a:r>
              <a:rPr lang="en-US" dirty="0"/>
              <a:t> waveform, e.g., due to faulty device on the driving console) </a:t>
            </a:r>
          </a:p>
          <a:p>
            <a:pPr lvl="2"/>
            <a:r>
              <a:rPr lang="en-US" dirty="0"/>
              <a:t>E) N/2-ghost image, interacting with head motion (specific to EPI, inconsistencies in </a:t>
            </a:r>
            <a:r>
              <a:rPr lang="en-US" u="sng" dirty="0"/>
              <a:t>timing b/t image acquisition and gradient switching </a:t>
            </a:r>
            <a:r>
              <a:rPr lang="en-US" dirty="0">
                <a:sym typeface="Wingdings" pitchFamily="2" charset="2"/>
              </a:rPr>
              <a:t></a:t>
            </a:r>
            <a:r>
              <a:rPr lang="en-US" dirty="0"/>
              <a:t> differences in </a:t>
            </a:r>
            <a:r>
              <a:rPr lang="en-US" u="sng" dirty="0"/>
              <a:t>even and odd acquisition lines in k-space</a:t>
            </a:r>
            <a:r>
              <a:rPr lang="en-US" dirty="0"/>
              <a:t>) sometimes called Nyquist ghost (but not related to Nyquist sampling </a:t>
            </a:r>
            <a:r>
              <a:rPr lang="en-US" dirty="0" err="1"/>
              <a:t>freq</a:t>
            </a:r>
            <a:r>
              <a:rPr lang="en-US" dirty="0"/>
              <a:t>)</a:t>
            </a:r>
          </a:p>
          <a:p>
            <a:pPr lvl="2"/>
            <a:r>
              <a:rPr lang="en-US" dirty="0"/>
              <a:t>F) eye-blink artefact (can </a:t>
            </a:r>
            <a:r>
              <a:rPr lang="en-US" u="sng" dirty="0"/>
              <a:t>remove signals from eye volumes</a:t>
            </a:r>
            <a:r>
              <a:rPr lang="en-US" dirty="0"/>
              <a:t>, but eye-blink can combine with N/2 ghost </a:t>
            </a:r>
            <a:r>
              <a:rPr lang="en-US" dirty="0" err="1"/>
              <a:t>s.t.</a:t>
            </a:r>
            <a:r>
              <a:rPr lang="en-US" dirty="0"/>
              <a:t> the modulation </a:t>
            </a:r>
            <a:r>
              <a:rPr lang="en-US" u="sng" dirty="0"/>
              <a:t>wraps around </a:t>
            </a:r>
            <a:r>
              <a:rPr lang="en-US" dirty="0"/>
              <a:t>the FOV into posterior cortical areas</a:t>
            </a:r>
          </a:p>
          <a:p>
            <a:pPr lvl="2"/>
            <a:endParaRPr lang="en-US" dirty="0"/>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B63870-84F2-8447-BFDB-CDE4CD08857E}" type="slidenum">
              <a:rPr lang="en-US" smtClean="0"/>
              <a:t>10</a:t>
            </a:fld>
            <a:endParaRPr lang="en-US"/>
          </a:p>
        </p:txBody>
      </p:sp>
    </p:spTree>
    <p:extLst>
      <p:ext uri="{BB962C8B-B14F-4D97-AF65-F5344CB8AC3E}">
        <p14:creationId xmlns:p14="http://schemas.microsoft.com/office/powerpoint/2010/main" val="838327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 non-gaussian process not modelled by the design or removed by preprocessing violates the assumption that residual errors should be gaussian distributed</a:t>
            </a:r>
          </a:p>
          <a:p>
            <a:pPr lvl="5"/>
            <a:r>
              <a:rPr lang="en-US" sz="1200" kern="1200" dirty="0" err="1">
                <a:solidFill>
                  <a:schemeClr val="tx1"/>
                </a:solidFill>
                <a:effectLst/>
                <a:latin typeface="+mn-lt"/>
                <a:ea typeface="+mn-ea"/>
                <a:cs typeface="+mn-cs"/>
              </a:rPr>
              <a:t>Pe</a:t>
            </a:r>
            <a:r>
              <a:rPr lang="en-US" sz="1200" kern="1200" dirty="0">
                <a:solidFill>
                  <a:schemeClr val="tx1"/>
                </a:solidFill>
                <a:effectLst/>
                <a:latin typeface="+mn-lt"/>
                <a:ea typeface="+mn-ea"/>
                <a:cs typeface="+mn-cs"/>
              </a:rPr>
              <a:t> = parameter estimates </a:t>
            </a:r>
          </a:p>
          <a:p>
            <a:pPr lvl="5"/>
            <a:endParaRPr lang="en-US" sz="1200" kern="1200" dirty="0">
              <a:solidFill>
                <a:schemeClr val="tx1"/>
              </a:solidFill>
              <a:effectLst/>
              <a:latin typeface="+mn-lt"/>
              <a:ea typeface="+mn-ea"/>
              <a:cs typeface="+mn-cs"/>
            </a:endParaRPr>
          </a:p>
          <a:p>
            <a:pPr lvl="5"/>
            <a:r>
              <a:rPr lang="en-US" sz="1200" kern="1200" dirty="0">
                <a:solidFill>
                  <a:schemeClr val="tx1"/>
                </a:solidFill>
                <a:effectLst/>
                <a:latin typeface="+mn-lt"/>
                <a:ea typeface="+mn-ea"/>
                <a:cs typeface="+mn-cs"/>
              </a:rPr>
              <a:t>(e.g., slice dropout – </a:t>
            </a:r>
            <a:r>
              <a:rPr lang="en-US" sz="1200" u="sng" kern="1200" dirty="0">
                <a:solidFill>
                  <a:schemeClr val="tx1"/>
                </a:solidFill>
                <a:effectLst/>
                <a:latin typeface="+mn-lt"/>
                <a:ea typeface="+mn-ea"/>
                <a:cs typeface="+mn-cs"/>
              </a:rPr>
              <a:t>interpolate</a:t>
            </a:r>
            <a:r>
              <a:rPr lang="en-US" sz="1200" kern="1200" dirty="0">
                <a:solidFill>
                  <a:schemeClr val="tx1"/>
                </a:solidFill>
                <a:effectLst/>
                <a:latin typeface="+mn-lt"/>
                <a:ea typeface="+mn-ea"/>
                <a:cs typeface="+mn-cs"/>
              </a:rPr>
              <a:t> time point as mean of preceding and following time points) </a:t>
            </a:r>
          </a:p>
          <a:p>
            <a:pPr lvl="5"/>
            <a:endParaRPr lang="en-US" sz="1200" kern="1200" dirty="0">
              <a:solidFill>
                <a:schemeClr val="tx1"/>
              </a:solidFill>
              <a:effectLst/>
              <a:latin typeface="+mn-lt"/>
              <a:ea typeface="+mn-ea"/>
              <a:cs typeface="+mn-cs"/>
            </a:endParaRPr>
          </a:p>
          <a:p>
            <a:pPr lvl="5"/>
            <a:r>
              <a:rPr lang="en-US" sz="1200" kern="1200" dirty="0">
                <a:solidFill>
                  <a:schemeClr val="tx1"/>
                </a:solidFill>
                <a:effectLst/>
                <a:latin typeface="+mn-lt"/>
                <a:ea typeface="+mn-ea"/>
                <a:cs typeface="+mn-cs"/>
              </a:rPr>
              <a:t>Compare ICA before and after </a:t>
            </a:r>
            <a:r>
              <a:rPr lang="en-US" sz="1200" u="sng" kern="1200" dirty="0">
                <a:solidFill>
                  <a:schemeClr val="tx1"/>
                </a:solidFill>
                <a:effectLst/>
                <a:latin typeface="+mn-lt"/>
                <a:ea typeface="+mn-ea"/>
                <a:cs typeface="+mn-cs"/>
              </a:rPr>
              <a:t>motion correction </a:t>
            </a:r>
            <a:r>
              <a:rPr lang="en-US" sz="1200" kern="1200" dirty="0">
                <a:solidFill>
                  <a:schemeClr val="tx1"/>
                </a:solidFill>
                <a:effectLst/>
                <a:latin typeface="+mn-lt"/>
                <a:ea typeface="+mn-ea"/>
                <a:cs typeface="+mn-cs"/>
              </a:rPr>
              <a:t>to measure efficacy (spatial maps and </a:t>
            </a:r>
            <a:r>
              <a:rPr lang="en-US" sz="1200" kern="1200" dirty="0" err="1">
                <a:solidFill>
                  <a:schemeClr val="tx1"/>
                </a:solidFill>
                <a:effectLst/>
                <a:latin typeface="+mn-lt"/>
                <a:ea typeface="+mn-ea"/>
                <a:cs typeface="+mn-cs"/>
              </a:rPr>
              <a:t>tc’s</a:t>
            </a:r>
            <a:r>
              <a:rPr lang="en-US" sz="1200" kern="1200" dirty="0">
                <a:solidFill>
                  <a:schemeClr val="tx1"/>
                </a:solidFill>
                <a:effectLst/>
                <a:latin typeface="+mn-lt"/>
                <a:ea typeface="+mn-ea"/>
                <a:cs typeface="+mn-cs"/>
              </a:rPr>
              <a:t>)</a:t>
            </a:r>
          </a:p>
          <a:p>
            <a:pPr lvl="5"/>
            <a:endParaRPr lang="en-US" sz="1200" kern="1200" dirty="0">
              <a:solidFill>
                <a:schemeClr val="tx1"/>
              </a:solidFill>
              <a:effectLst/>
              <a:latin typeface="+mn-lt"/>
              <a:ea typeface="+mn-ea"/>
              <a:cs typeface="+mn-cs"/>
            </a:endParaRPr>
          </a:p>
          <a:p>
            <a:pPr lvl="5"/>
            <a:r>
              <a:rPr lang="en-US" sz="1200" u="sng" kern="1200" dirty="0">
                <a:solidFill>
                  <a:schemeClr val="tx1"/>
                </a:solidFill>
                <a:effectLst/>
                <a:latin typeface="+mn-lt"/>
                <a:ea typeface="+mn-ea"/>
                <a:cs typeface="+mn-cs"/>
              </a:rPr>
              <a:t>Intelligent filter</a:t>
            </a:r>
            <a:r>
              <a:rPr lang="en-US" sz="1200" kern="1200" dirty="0">
                <a:solidFill>
                  <a:schemeClr val="tx1"/>
                </a:solidFill>
                <a:effectLst/>
                <a:latin typeface="+mn-lt"/>
                <a:ea typeface="+mn-ea"/>
                <a:cs typeface="+mn-cs"/>
              </a:rPr>
              <a:t>: combine spatial maps with associated time courses to form estimate of the non-Gauss. Structured noise in data and subtracting this noise</a:t>
            </a:r>
          </a:p>
          <a:p>
            <a:pPr lvl="5"/>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makes </a:t>
            </a:r>
            <a:r>
              <a:rPr lang="en-US" sz="1200" u="sng" kern="1200" dirty="0">
                <a:solidFill>
                  <a:schemeClr val="tx1"/>
                </a:solidFill>
                <a:effectLst/>
                <a:latin typeface="+mn-lt"/>
                <a:ea typeface="+mn-ea"/>
                <a:cs typeface="+mn-cs"/>
              </a:rPr>
              <a:t>no alternative </a:t>
            </a:r>
            <a:r>
              <a:rPr lang="en-US" sz="1200" u="sng" kern="1200" dirty="0" err="1">
                <a:solidFill>
                  <a:schemeClr val="tx1"/>
                </a:solidFill>
                <a:effectLst/>
                <a:latin typeface="+mn-lt"/>
                <a:ea typeface="+mn-ea"/>
                <a:cs typeface="+mn-cs"/>
              </a:rPr>
              <a:t>hyp</a:t>
            </a:r>
            <a:r>
              <a:rPr lang="en-US" sz="1200" u="sng" kern="1200" dirty="0">
                <a:solidFill>
                  <a:schemeClr val="tx1"/>
                </a:solidFill>
                <a:effectLst/>
                <a:latin typeface="+mn-lt"/>
                <a:ea typeface="+mn-ea"/>
                <a:cs typeface="+mn-cs"/>
              </a:rPr>
              <a:t> assumptions </a:t>
            </a:r>
            <a:r>
              <a:rPr lang="en-US" sz="1200" kern="1200" dirty="0">
                <a:solidFill>
                  <a:schemeClr val="tx1"/>
                </a:solidFill>
                <a:effectLst/>
                <a:latin typeface="+mn-lt"/>
                <a:ea typeface="+mn-ea"/>
                <a:cs typeface="+mn-cs"/>
              </a:rPr>
              <a:t>and can be combined </a:t>
            </a:r>
            <a:r>
              <a:rPr lang="en-US" sz="1200" kern="1200" dirty="0" err="1">
                <a:solidFill>
                  <a:schemeClr val="tx1"/>
                </a:solidFill>
                <a:effectLst/>
                <a:latin typeface="+mn-lt"/>
                <a:ea typeface="+mn-ea"/>
                <a:cs typeface="+mn-cs"/>
              </a:rPr>
              <a:t>ith</a:t>
            </a:r>
            <a:r>
              <a:rPr lang="en-US" sz="1200" kern="1200" dirty="0">
                <a:solidFill>
                  <a:schemeClr val="tx1"/>
                </a:solidFill>
                <a:effectLst/>
                <a:latin typeface="+mn-lt"/>
                <a:ea typeface="+mn-ea"/>
                <a:cs typeface="+mn-cs"/>
              </a:rPr>
              <a:t> later null </a:t>
            </a:r>
            <a:r>
              <a:rPr lang="en-US" sz="1200" kern="1200" dirty="0" err="1">
                <a:solidFill>
                  <a:schemeClr val="tx1"/>
                </a:solidFill>
                <a:effectLst/>
                <a:latin typeface="+mn-lt"/>
                <a:ea typeface="+mn-ea"/>
                <a:cs typeface="+mn-cs"/>
              </a:rPr>
              <a:t>hyp</a:t>
            </a:r>
            <a:r>
              <a:rPr lang="en-US" sz="1200" kern="1200" dirty="0">
                <a:solidFill>
                  <a:schemeClr val="tx1"/>
                </a:solidFill>
                <a:effectLst/>
                <a:latin typeface="+mn-lt"/>
                <a:ea typeface="+mn-ea"/>
                <a:cs typeface="+mn-cs"/>
              </a:rPr>
              <a:t>. Testing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(e.g., feeding denoised </a:t>
            </a:r>
            <a:r>
              <a:rPr lang="en-US" sz="1200" kern="1200" dirty="0" err="1">
                <a:solidFill>
                  <a:schemeClr val="tx1"/>
                </a:solidFill>
                <a:effectLst/>
                <a:latin typeface="+mn-lt"/>
                <a:ea typeface="+mn-ea"/>
                <a:cs typeface="+mn-cs"/>
              </a:rPr>
              <a:t>fmri</a:t>
            </a:r>
            <a:r>
              <a:rPr lang="en-US" sz="1200" kern="1200" dirty="0">
                <a:solidFill>
                  <a:schemeClr val="tx1"/>
                </a:solidFill>
                <a:effectLst/>
                <a:latin typeface="+mn-lt"/>
                <a:ea typeface="+mn-ea"/>
                <a:cs typeface="+mn-cs"/>
              </a:rPr>
              <a:t> data into classical </a:t>
            </a:r>
            <a:r>
              <a:rPr lang="en-US" sz="1200" kern="1200" dirty="0" err="1">
                <a:solidFill>
                  <a:schemeClr val="tx1"/>
                </a:solidFill>
                <a:effectLst/>
                <a:latin typeface="+mn-lt"/>
                <a:ea typeface="+mn-ea"/>
                <a:cs typeface="+mn-cs"/>
              </a:rPr>
              <a:t>glm</a:t>
            </a:r>
            <a:r>
              <a:rPr lang="en-US" sz="1200" kern="1200" dirty="0">
                <a:solidFill>
                  <a:schemeClr val="tx1"/>
                </a:solidFill>
                <a:effectLst/>
                <a:latin typeface="+mn-lt"/>
                <a:ea typeface="+mn-ea"/>
                <a:cs typeface="+mn-cs"/>
              </a:rPr>
              <a:t> analysis)</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B63870-84F2-8447-BFDB-CDE4CD08857E}" type="slidenum">
              <a:rPr lang="en-US" smtClean="0"/>
              <a:t>11</a:t>
            </a:fld>
            <a:endParaRPr lang="en-US"/>
          </a:p>
        </p:txBody>
      </p:sp>
    </p:spTree>
    <p:extLst>
      <p:ext uri="{BB962C8B-B14F-4D97-AF65-F5344CB8AC3E}">
        <p14:creationId xmlns:p14="http://schemas.microsoft.com/office/powerpoint/2010/main" val="17572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Common method in PET scans is to subtract the GMS</a:t>
            </a:r>
          </a:p>
          <a:p>
            <a:pPr lvl="1"/>
            <a:r>
              <a:rPr lang="en-US" dirty="0"/>
              <a:t>Much of the physiological noise in fMRI’s is from RSNs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GMS has an associated non-global spatial structure representing RSNs</a:t>
            </a:r>
          </a:p>
          <a:p>
            <a:endParaRPr lang="en-US" dirty="0"/>
          </a:p>
          <a:p>
            <a:endParaRPr lang="en-US" dirty="0"/>
          </a:p>
        </p:txBody>
      </p:sp>
      <p:sp>
        <p:nvSpPr>
          <p:cNvPr id="4" name="Slide Number Placeholder 3"/>
          <p:cNvSpPr>
            <a:spLocks noGrp="1"/>
          </p:cNvSpPr>
          <p:nvPr>
            <p:ph type="sldNum" sz="quarter" idx="5"/>
          </p:nvPr>
        </p:nvSpPr>
        <p:spPr/>
        <p:txBody>
          <a:bodyPr/>
          <a:lstStyle/>
          <a:p>
            <a:fld id="{CDB63870-84F2-8447-BFDB-CDE4CD08857E}" type="slidenum">
              <a:rPr lang="en-US" smtClean="0"/>
              <a:t>12</a:t>
            </a:fld>
            <a:endParaRPr lang="en-US"/>
          </a:p>
        </p:txBody>
      </p:sp>
    </p:spTree>
    <p:extLst>
      <p:ext uri="{BB962C8B-B14F-4D97-AF65-F5344CB8AC3E}">
        <p14:creationId xmlns:p14="http://schemas.microsoft.com/office/powerpoint/2010/main" val="1537574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u="sng" dirty="0"/>
              <a:t>variation = inadequacy</a:t>
            </a:r>
            <a:r>
              <a:rPr lang="en-US" dirty="0"/>
              <a:t> </a:t>
            </a:r>
            <a:r>
              <a:rPr lang="en-US" dirty="0">
                <a:sym typeface="Wingdings" pitchFamily="2" charset="2"/>
              </a:rPr>
              <a:t> </a:t>
            </a:r>
            <a:r>
              <a:rPr lang="en-US" u="sng" dirty="0"/>
              <a:t>biologically meaningful difference </a:t>
            </a:r>
            <a:r>
              <a:rPr lang="en-US" dirty="0">
                <a:sym typeface="Wingdings" pitchFamily="2" charset="2"/>
              </a:rPr>
              <a:t> disease/genetic morphology identification</a:t>
            </a:r>
          </a:p>
          <a:p>
            <a:pPr lvl="1"/>
            <a:endParaRPr lang="en-US" dirty="0">
              <a:sym typeface="Wingdings" pitchFamily="2" charset="2"/>
            </a:endParaRPr>
          </a:p>
          <a:p>
            <a:pPr lvl="1"/>
            <a:r>
              <a:rPr lang="en-US" sz="1200" kern="1200" dirty="0">
                <a:solidFill>
                  <a:schemeClr val="tx1"/>
                </a:solidFill>
                <a:effectLst/>
                <a:latin typeface="+mn-lt"/>
                <a:ea typeface="+mn-ea"/>
                <a:cs typeface="+mn-cs"/>
              </a:rPr>
              <a:t>single matrix for ICA </a:t>
            </a:r>
          </a:p>
          <a:p>
            <a:pPr lvl="2"/>
            <a:r>
              <a:rPr lang="en-US" sz="1200" kern="1200" dirty="0">
                <a:solidFill>
                  <a:schemeClr val="tx1"/>
                </a:solidFill>
                <a:effectLst/>
                <a:latin typeface="+mn-lt"/>
                <a:ea typeface="+mn-ea"/>
                <a:cs typeface="+mn-cs"/>
              </a:rPr>
              <a:t>Difficult to </a:t>
            </a:r>
            <a:r>
              <a:rPr lang="en-US" sz="1200" u="sng" kern="1200" dirty="0">
                <a:solidFill>
                  <a:schemeClr val="tx1"/>
                </a:solidFill>
                <a:effectLst/>
                <a:latin typeface="+mn-lt"/>
                <a:ea typeface="+mn-ea"/>
                <a:cs typeface="+mn-cs"/>
              </a:rPr>
              <a:t>weight</a:t>
            </a:r>
            <a:r>
              <a:rPr lang="en-US" sz="1200" kern="1200" dirty="0">
                <a:solidFill>
                  <a:schemeClr val="tx1"/>
                </a:solidFill>
                <a:effectLst/>
                <a:latin typeface="+mn-lt"/>
                <a:ea typeface="+mn-ea"/>
                <a:cs typeface="+mn-cs"/>
              </a:rPr>
              <a:t> the differing </a:t>
            </a:r>
            <a:r>
              <a:rPr lang="en-US" sz="1200" u="sng" kern="1200" dirty="0">
                <a:solidFill>
                  <a:schemeClr val="tx1"/>
                </a:solidFill>
                <a:effectLst/>
                <a:latin typeface="+mn-lt"/>
                <a:ea typeface="+mn-ea"/>
                <a:cs typeface="+mn-cs"/>
              </a:rPr>
              <a:t>degrees of informativeness </a:t>
            </a:r>
          </a:p>
          <a:p>
            <a:pPr lvl="2"/>
            <a:r>
              <a:rPr lang="en-US" sz="1200" kern="1200" dirty="0">
                <a:solidFill>
                  <a:schemeClr val="tx1"/>
                </a:solidFill>
                <a:effectLst/>
                <a:latin typeface="+mn-lt"/>
                <a:ea typeface="+mn-ea"/>
                <a:cs typeface="+mn-cs"/>
              </a:rPr>
              <a:t>Separate ICA’s not practical due to problematic </a:t>
            </a:r>
            <a:r>
              <a:rPr lang="en-US" sz="1200" u="sng" kern="1200" dirty="0">
                <a:solidFill>
                  <a:schemeClr val="tx1"/>
                </a:solidFill>
                <a:effectLst/>
                <a:latin typeface="+mn-lt"/>
                <a:ea typeface="+mn-ea"/>
                <a:cs typeface="+mn-cs"/>
              </a:rPr>
              <a:t>post hoc data fusion</a:t>
            </a:r>
            <a:r>
              <a:rPr lang="en-US" sz="1200" kern="1200" dirty="0">
                <a:solidFill>
                  <a:schemeClr val="tx1"/>
                </a:solidFill>
                <a:effectLst/>
                <a:latin typeface="+mn-lt"/>
                <a:ea typeface="+mn-ea"/>
                <a:cs typeface="+mn-cs"/>
              </a:rPr>
              <a:t> across diff sets of components </a:t>
            </a:r>
          </a:p>
          <a:p>
            <a:pPr lvl="1"/>
            <a:r>
              <a:rPr lang="en-US" sz="1200" u="sng" kern="1200" dirty="0">
                <a:solidFill>
                  <a:schemeClr val="tx1"/>
                </a:solidFill>
                <a:effectLst/>
                <a:latin typeface="+mn-lt"/>
                <a:ea typeface="+mn-ea"/>
                <a:cs typeface="+mn-cs"/>
              </a:rPr>
              <a:t>Linked-ICA</a:t>
            </a:r>
          </a:p>
          <a:p>
            <a:pPr lvl="2"/>
            <a:r>
              <a:rPr lang="en-US" sz="1200" kern="1200" dirty="0">
                <a:solidFill>
                  <a:schemeClr val="tx1"/>
                </a:solidFill>
                <a:effectLst/>
                <a:latin typeface="+mn-lt"/>
                <a:ea typeface="+mn-ea"/>
                <a:cs typeface="+mn-cs"/>
              </a:rPr>
              <a:t>Simultaneously modelling common features across multiple data modalities </a:t>
            </a:r>
          </a:p>
          <a:p>
            <a:pPr lvl="1"/>
            <a:endParaRPr lang="en-US" dirty="0"/>
          </a:p>
          <a:p>
            <a:pPr lvl="1"/>
            <a:endParaRPr lang="en-US" dirty="0"/>
          </a:p>
          <a:p>
            <a:pPr lvl="1"/>
            <a:r>
              <a:rPr lang="en-US" sz="1200" kern="1200" dirty="0">
                <a:solidFill>
                  <a:schemeClr val="tx1"/>
                </a:solidFill>
                <a:effectLst/>
                <a:latin typeface="+mn-lt"/>
                <a:ea typeface="+mn-ea"/>
                <a:cs typeface="+mn-cs"/>
              </a:rPr>
              <a:t>High </a:t>
            </a:r>
            <a:r>
              <a:rPr lang="en-US" sz="1200" kern="1200" dirty="0" err="1">
                <a:solidFill>
                  <a:schemeClr val="tx1"/>
                </a:solidFill>
                <a:effectLst/>
                <a:latin typeface="+mn-lt"/>
                <a:ea typeface="+mn-ea"/>
                <a:cs typeface="+mn-cs"/>
              </a:rPr>
              <a:t>voxel:time</a:t>
            </a:r>
            <a:r>
              <a:rPr lang="en-US" sz="1200" kern="1200" dirty="0">
                <a:solidFill>
                  <a:schemeClr val="tx1"/>
                </a:solidFill>
                <a:effectLst/>
                <a:latin typeface="+mn-lt"/>
                <a:ea typeface="+mn-ea"/>
                <a:cs typeface="+mn-cs"/>
              </a:rPr>
              <a:t> point </a:t>
            </a:r>
            <a:r>
              <a:rPr lang="en-US" sz="1200" kern="1200" dirty="0">
                <a:solidFill>
                  <a:schemeClr val="tx1"/>
                </a:solidFill>
                <a:effectLst/>
                <a:latin typeface="+mn-lt"/>
                <a:ea typeface="+mn-ea"/>
                <a:cs typeface="+mn-cs"/>
                <a:sym typeface="Wingdings" pitchFamily="2" charset="2"/>
              </a:rPr>
              <a:t> </a:t>
            </a:r>
            <a:r>
              <a:rPr lang="en-US" sz="1200" kern="1200" dirty="0">
                <a:solidFill>
                  <a:schemeClr val="tx1"/>
                </a:solidFill>
                <a:effectLst/>
                <a:latin typeface="+mn-lt"/>
                <a:ea typeface="+mn-ea"/>
                <a:cs typeface="+mn-cs"/>
              </a:rPr>
              <a:t>spatial domain</a:t>
            </a:r>
          </a:p>
          <a:p>
            <a:pPr lvl="1"/>
            <a:r>
              <a:rPr lang="en-US" sz="1200" kern="1200" dirty="0">
                <a:solidFill>
                  <a:schemeClr val="tx1"/>
                </a:solidFill>
                <a:effectLst/>
                <a:latin typeface="+mn-lt"/>
                <a:ea typeface="+mn-ea"/>
                <a:cs typeface="+mn-cs"/>
                <a:sym typeface="Wingdings" pitchFamily="2" charset="2"/>
              </a:rPr>
              <a:t> </a:t>
            </a:r>
            <a:r>
              <a:rPr lang="en-US" sz="1200" kern="1200" dirty="0">
                <a:solidFill>
                  <a:schemeClr val="tx1"/>
                </a:solidFill>
                <a:effectLst/>
                <a:latin typeface="+mn-lt"/>
                <a:ea typeface="+mn-ea"/>
                <a:cs typeface="+mn-cs"/>
              </a:rPr>
              <a:t>largely </a:t>
            </a:r>
            <a:r>
              <a:rPr lang="en-US" sz="1200" u="sng" kern="1200" dirty="0">
                <a:solidFill>
                  <a:schemeClr val="tx1"/>
                </a:solidFill>
                <a:effectLst/>
                <a:latin typeface="+mn-lt"/>
                <a:ea typeface="+mn-ea"/>
                <a:cs typeface="+mn-cs"/>
              </a:rPr>
              <a:t>non-overlapping component maps</a:t>
            </a:r>
            <a:r>
              <a:rPr lang="en-US" sz="1200" kern="1200" dirty="0">
                <a:solidFill>
                  <a:schemeClr val="tx1"/>
                </a:solidFill>
                <a:effectLst/>
                <a:latin typeface="+mn-lt"/>
                <a:ea typeface="+mn-ea"/>
                <a:cs typeface="+mn-cs"/>
              </a:rPr>
              <a:t>, and functional </a:t>
            </a:r>
            <a:r>
              <a:rPr lang="en-US" sz="1200" u="sng" kern="1200" dirty="0">
                <a:solidFill>
                  <a:schemeClr val="tx1"/>
                </a:solidFill>
                <a:effectLst/>
                <a:latin typeface="+mn-lt"/>
                <a:ea typeface="+mn-ea"/>
                <a:cs typeface="+mn-cs"/>
              </a:rPr>
              <a:t>interactivity between different components is largely unexplored</a:t>
            </a:r>
          </a:p>
          <a:p>
            <a:pPr lvl="1"/>
            <a:r>
              <a:rPr lang="en-US" sz="1200" u="sng" kern="1200" dirty="0">
                <a:solidFill>
                  <a:schemeClr val="tx1"/>
                </a:solidFill>
                <a:effectLst/>
                <a:latin typeface="+mn-lt"/>
                <a:ea typeface="+mn-ea"/>
                <a:cs typeface="+mn-cs"/>
              </a:rPr>
              <a:t>Short-TR functional imaging </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more time points </a:t>
            </a:r>
            <a:r>
              <a:rPr lang="en-US" sz="1200" kern="1200" dirty="0">
                <a:solidFill>
                  <a:schemeClr val="tx1"/>
                </a:solidFill>
                <a:effectLst/>
                <a:latin typeface="+mn-lt"/>
                <a:ea typeface="+mn-ea"/>
                <a:cs typeface="+mn-cs"/>
                <a:sym typeface="Wingdings" pitchFamily="2" charset="2"/>
              </a:rPr>
              <a:t> </a:t>
            </a:r>
            <a:r>
              <a:rPr lang="en-US" sz="1200" kern="1200" dirty="0">
                <a:solidFill>
                  <a:schemeClr val="tx1"/>
                </a:solidFill>
                <a:effectLst/>
                <a:latin typeface="+mn-lt"/>
                <a:ea typeface="+mn-ea"/>
                <a:cs typeface="+mn-cs"/>
              </a:rPr>
              <a:t>temporal ICA </a:t>
            </a:r>
          </a:p>
          <a:p>
            <a:pPr lvl="1"/>
            <a:endParaRPr lang="en-US" sz="1200" kern="1200" dirty="0">
              <a:solidFill>
                <a:schemeClr val="tx1"/>
              </a:solidFill>
              <a:effectLst/>
              <a:latin typeface="+mn-lt"/>
              <a:ea typeface="+mn-ea"/>
              <a:cs typeface="+mn-cs"/>
            </a:endParaRPr>
          </a:p>
          <a:p>
            <a:pPr lvl="1"/>
            <a:r>
              <a:rPr lang="en-US" sz="1200" u="sng" kern="1200" dirty="0">
                <a:solidFill>
                  <a:schemeClr val="tx1"/>
                </a:solidFill>
                <a:effectLst/>
                <a:latin typeface="+mn-lt"/>
                <a:ea typeface="+mn-ea"/>
                <a:cs typeface="+mn-cs"/>
              </a:rPr>
              <a:t>Temporally independent modes of function </a:t>
            </a:r>
            <a:r>
              <a:rPr lang="en-US" sz="1200" u="sng" kern="1200" dirty="0">
                <a:solidFill>
                  <a:schemeClr val="tx1"/>
                </a:solidFill>
                <a:effectLst/>
                <a:latin typeface="+mn-lt"/>
                <a:ea typeface="+mn-ea"/>
                <a:cs typeface="+mn-cs"/>
                <a:sym typeface="Wingdings" pitchFamily="2" charset="2"/>
              </a:rPr>
              <a:t> group </a:t>
            </a:r>
            <a:r>
              <a:rPr lang="en-US" sz="1200" i="0" u="none" kern="1200" dirty="0">
                <a:solidFill>
                  <a:schemeClr val="tx1"/>
                </a:solidFill>
                <a:effectLst/>
                <a:latin typeface="+mn-lt"/>
                <a:ea typeface="+mn-ea"/>
                <a:cs typeface="+mn-cs"/>
                <a:sym typeface="Wingdings" pitchFamily="2" charset="2"/>
              </a:rPr>
              <a:t> by time instead of group by space </a:t>
            </a:r>
            <a:endParaRPr lang="en-US" sz="1200" u="sng" kern="1200" dirty="0">
              <a:solidFill>
                <a:schemeClr val="tx1"/>
              </a:solidFill>
              <a:effectLst/>
              <a:latin typeface="+mn-lt"/>
              <a:ea typeface="+mn-ea"/>
              <a:cs typeface="+mn-cs"/>
            </a:endParaRPr>
          </a:p>
          <a:p>
            <a:pPr lvl="1"/>
            <a:endParaRPr lang="en-US" sz="1200" u="sng"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amongst spatially independent signals might shed more light on the fundamental building blocks of brain activity </a:t>
            </a:r>
          </a:p>
          <a:p>
            <a:pPr lvl="1"/>
            <a:r>
              <a:rPr lang="en-US" sz="1200" kern="1200" dirty="0">
                <a:solidFill>
                  <a:schemeClr val="tx1"/>
                </a:solidFill>
                <a:effectLst/>
                <a:latin typeface="+mn-lt"/>
                <a:ea typeface="+mn-ea"/>
                <a:cs typeface="+mn-cs"/>
              </a:rPr>
              <a:t>(missing </a:t>
            </a:r>
            <a:r>
              <a:rPr lang="en-US" sz="1200" u="sng" kern="1200" dirty="0">
                <a:solidFill>
                  <a:schemeClr val="tx1"/>
                </a:solidFill>
                <a:effectLst/>
                <a:latin typeface="+mn-lt"/>
                <a:ea typeface="+mn-ea"/>
                <a:cs typeface="+mn-cs"/>
              </a:rPr>
              <a:t>link between structure and function</a:t>
            </a:r>
            <a:r>
              <a:rPr lang="en-US" sz="1200" kern="1200" dirty="0">
                <a:solidFill>
                  <a:schemeClr val="tx1"/>
                </a:solidFill>
                <a:effectLst/>
                <a:latin typeface="+mn-lt"/>
                <a:ea typeface="+mn-ea"/>
                <a:cs typeface="+mn-cs"/>
              </a:rPr>
              <a:t>?) </a:t>
            </a:r>
          </a:p>
          <a:p>
            <a:pPr lvl="1"/>
            <a:endParaRPr lang="en-US" dirty="0"/>
          </a:p>
        </p:txBody>
      </p:sp>
      <p:sp>
        <p:nvSpPr>
          <p:cNvPr id="4" name="Slide Number Placeholder 3"/>
          <p:cNvSpPr>
            <a:spLocks noGrp="1"/>
          </p:cNvSpPr>
          <p:nvPr>
            <p:ph type="sldNum" sz="quarter" idx="5"/>
          </p:nvPr>
        </p:nvSpPr>
        <p:spPr/>
        <p:txBody>
          <a:bodyPr/>
          <a:lstStyle/>
          <a:p>
            <a:fld id="{CDB63870-84F2-8447-BFDB-CDE4CD08857E}" type="slidenum">
              <a:rPr lang="en-US" smtClean="0"/>
              <a:t>13</a:t>
            </a:fld>
            <a:endParaRPr lang="en-US"/>
          </a:p>
        </p:txBody>
      </p:sp>
    </p:spTree>
    <p:extLst>
      <p:ext uri="{BB962C8B-B14F-4D97-AF65-F5344CB8AC3E}">
        <p14:creationId xmlns:p14="http://schemas.microsoft.com/office/powerpoint/2010/main" val="321063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63870-84F2-8447-BFDB-CDE4CD08857E}" type="slidenum">
              <a:rPr lang="en-US" smtClean="0"/>
              <a:t>14</a:t>
            </a:fld>
            <a:endParaRPr lang="en-US"/>
          </a:p>
        </p:txBody>
      </p:sp>
    </p:spTree>
    <p:extLst>
      <p:ext uri="{BB962C8B-B14F-4D97-AF65-F5344CB8AC3E}">
        <p14:creationId xmlns:p14="http://schemas.microsoft.com/office/powerpoint/2010/main" val="3557402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63870-84F2-8447-BFDB-CDE4CD08857E}" type="slidenum">
              <a:rPr lang="en-US" smtClean="0"/>
              <a:t>2</a:t>
            </a:fld>
            <a:endParaRPr lang="en-US"/>
          </a:p>
        </p:txBody>
      </p:sp>
    </p:spTree>
    <p:extLst>
      <p:ext uri="{BB962C8B-B14F-4D97-AF65-F5344CB8AC3E}">
        <p14:creationId xmlns:p14="http://schemas.microsoft.com/office/powerpoint/2010/main" val="124596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Blind source separation (BSS) problem: </a:t>
            </a:r>
            <a:r>
              <a:rPr lang="en-US" sz="1200" u="sng" kern="1200" dirty="0">
                <a:solidFill>
                  <a:schemeClr val="tx1"/>
                </a:solidFill>
                <a:effectLst/>
                <a:latin typeface="+mn-lt"/>
                <a:ea typeface="+mn-ea"/>
                <a:cs typeface="+mn-cs"/>
              </a:rPr>
              <a:t>undoing the mixing process </a:t>
            </a:r>
            <a:r>
              <a:rPr lang="en-US" sz="1200" kern="1200" dirty="0">
                <a:solidFill>
                  <a:schemeClr val="tx1"/>
                </a:solidFill>
                <a:effectLst/>
                <a:latin typeface="+mn-lt"/>
                <a:ea typeface="+mn-ea"/>
                <a:cs typeface="+mn-cs"/>
              </a:rPr>
              <a:t>re: mixture of underlying source signals where original signals and mixing transformation are unknown </a:t>
            </a:r>
          </a:p>
          <a:p>
            <a:endParaRPr lang="en-US" dirty="0"/>
          </a:p>
          <a:p>
            <a:r>
              <a:rPr lang="en-US" dirty="0"/>
              <a:t>Estimates high-order statistics (e.g., skew – offset, and kurtosis – </a:t>
            </a:r>
            <a:r>
              <a:rPr lang="en-US" dirty="0" err="1"/>
              <a:t>tailedness</a:t>
            </a:r>
            <a:r>
              <a:rPr lang="en-US" dirty="0"/>
              <a:t>) re the distributions</a:t>
            </a:r>
          </a:p>
          <a:p>
            <a:endParaRPr lang="en-US" dirty="0"/>
          </a:p>
          <a:p>
            <a:r>
              <a:rPr lang="en-US" dirty="0"/>
              <a:t>Think of matrices as </a:t>
            </a:r>
            <a:r>
              <a:rPr lang="en-US" i="1" dirty="0"/>
              <a:t>transformations</a:t>
            </a:r>
          </a:p>
          <a:p>
            <a:endParaRPr lang="en-US" i="1" dirty="0"/>
          </a:p>
          <a:p>
            <a:r>
              <a:rPr lang="en-US" dirty="0"/>
              <a:t>A and S are unknown</a:t>
            </a:r>
          </a:p>
          <a:p>
            <a:r>
              <a:rPr lang="en-US" dirty="0"/>
              <a:t>S and A are identifiable </a:t>
            </a:r>
            <a:r>
              <a:rPr lang="en-US" dirty="0" err="1"/>
              <a:t>i.f.f</a:t>
            </a:r>
            <a:r>
              <a:rPr lang="en-US" dirty="0"/>
              <a:t>. there exists at most one Gaussian signal among the sources (i.e., noise)</a:t>
            </a:r>
          </a:p>
          <a:p>
            <a:endParaRPr lang="en-US" dirty="0"/>
          </a:p>
          <a:p>
            <a:r>
              <a:rPr lang="en-US" dirty="0"/>
              <a:t>ICA is similar to GLM Y=XB except Y and X are known instead of just Y</a:t>
            </a:r>
          </a:p>
          <a:p>
            <a:endParaRPr lang="en-US" dirty="0"/>
          </a:p>
          <a:p>
            <a:pPr lvl="0"/>
            <a:r>
              <a:rPr lang="en-US" sz="1200" kern="1200" dirty="0">
                <a:solidFill>
                  <a:schemeClr val="tx1"/>
                </a:solidFill>
                <a:effectLst/>
                <a:latin typeface="+mn-lt"/>
                <a:ea typeface="+mn-ea"/>
                <a:cs typeface="+mn-cs"/>
              </a:rPr>
              <a:t>2 popular approaches: Infomax algorithm, </a:t>
            </a:r>
            <a:r>
              <a:rPr lang="en-US" sz="1200" kern="1200" dirty="0" err="1">
                <a:solidFill>
                  <a:schemeClr val="tx1"/>
                </a:solidFill>
                <a:effectLst/>
                <a:latin typeface="+mn-lt"/>
                <a:ea typeface="+mn-ea"/>
                <a:cs typeface="+mn-cs"/>
              </a:rPr>
              <a:t>FastICA</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Both use non-linear transforms to drive the estimation </a:t>
            </a:r>
          </a:p>
          <a:p>
            <a:pPr lvl="1"/>
            <a:r>
              <a:rPr lang="en-US" sz="1200" kern="1200" dirty="0">
                <a:solidFill>
                  <a:schemeClr val="tx1"/>
                </a:solidFill>
                <a:effectLst/>
                <a:latin typeface="+mn-lt"/>
                <a:ea typeface="+mn-ea"/>
                <a:cs typeface="+mn-cs"/>
              </a:rPr>
              <a:t>Infomax: maximum information transfer (i.e., minimization of mutual information between estimated sources) </a:t>
            </a:r>
          </a:p>
          <a:p>
            <a:pPr lvl="1"/>
            <a:r>
              <a:rPr lang="en-US" sz="1200" kern="1200" dirty="0" err="1">
                <a:solidFill>
                  <a:schemeClr val="tx1"/>
                </a:solidFill>
                <a:effectLst/>
                <a:latin typeface="+mn-lt"/>
                <a:ea typeface="+mn-ea"/>
                <a:cs typeface="+mn-cs"/>
              </a:rPr>
              <a:t>FastICA</a:t>
            </a:r>
            <a:r>
              <a:rPr lang="en-US" sz="1200" kern="1200" dirty="0">
                <a:solidFill>
                  <a:schemeClr val="tx1"/>
                </a:solidFill>
                <a:effectLst/>
                <a:latin typeface="+mn-lt"/>
                <a:ea typeface="+mn-ea"/>
                <a:cs typeface="+mn-cs"/>
              </a:rPr>
              <a:t>: achieving maximum degree of non-</a:t>
            </a:r>
            <a:r>
              <a:rPr lang="en-US" sz="1200" kern="1200" dirty="0" err="1">
                <a:solidFill>
                  <a:schemeClr val="tx1"/>
                </a:solidFill>
                <a:effectLst/>
                <a:latin typeface="+mn-lt"/>
                <a:ea typeface="+mn-ea"/>
                <a:cs typeface="+mn-cs"/>
              </a:rPr>
              <a:t>Gaussianity</a:t>
            </a:r>
            <a:r>
              <a:rPr lang="en-US" sz="1200" kern="1200" dirty="0">
                <a:solidFill>
                  <a:schemeClr val="tx1"/>
                </a:solidFill>
                <a:effectLst/>
                <a:latin typeface="+mn-lt"/>
                <a:ea typeface="+mn-ea"/>
                <a:cs typeface="+mn-cs"/>
              </a:rPr>
              <a:t> for all estimated source signals </a:t>
            </a:r>
          </a:p>
          <a:p>
            <a:endParaRPr lang="en-US" dirty="0"/>
          </a:p>
          <a:p>
            <a:endParaRPr lang="en-US" b="1" dirty="0"/>
          </a:p>
        </p:txBody>
      </p:sp>
      <p:sp>
        <p:nvSpPr>
          <p:cNvPr id="4" name="Slide Number Placeholder 3"/>
          <p:cNvSpPr>
            <a:spLocks noGrp="1"/>
          </p:cNvSpPr>
          <p:nvPr>
            <p:ph type="sldNum" sz="quarter" idx="5"/>
          </p:nvPr>
        </p:nvSpPr>
        <p:spPr/>
        <p:txBody>
          <a:bodyPr/>
          <a:lstStyle/>
          <a:p>
            <a:fld id="{CDB63870-84F2-8447-BFDB-CDE4CD08857E}" type="slidenum">
              <a:rPr lang="en-US" smtClean="0"/>
              <a:t>3</a:t>
            </a:fld>
            <a:endParaRPr lang="en-US"/>
          </a:p>
        </p:txBody>
      </p:sp>
    </p:spTree>
    <p:extLst>
      <p:ext uri="{BB962C8B-B14F-4D97-AF65-F5344CB8AC3E}">
        <p14:creationId xmlns:p14="http://schemas.microsoft.com/office/powerpoint/2010/main" val="3282579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BOLD-response to stimulation obscured by various other sources of variability (e.g., machine artefacts, physiological pulsation, head motion, </a:t>
            </a:r>
            <a:r>
              <a:rPr lang="en-US" sz="1200" kern="1200" dirty="0" err="1">
                <a:solidFill>
                  <a:schemeClr val="tx1"/>
                </a:solidFill>
                <a:effectLst/>
                <a:latin typeface="+mn-lt"/>
                <a:ea typeface="+mn-ea"/>
                <a:cs typeface="+mn-cs"/>
              </a:rPr>
              <a:t>haemodynamic</a:t>
            </a:r>
            <a:r>
              <a:rPr lang="en-US" sz="1200" kern="1200" dirty="0">
                <a:solidFill>
                  <a:schemeClr val="tx1"/>
                </a:solidFill>
                <a:effectLst/>
                <a:latin typeface="+mn-lt"/>
                <a:ea typeface="+mn-ea"/>
                <a:cs typeface="+mn-cs"/>
              </a:rPr>
              <a:t> changes) </a:t>
            </a:r>
          </a:p>
          <a:p>
            <a:pPr lv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Source directions or signal signatures &amp;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Maps may be of stimulus induced activity, task-unrelated (ongoing) activity, signal artefacts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B63870-84F2-8447-BFDB-CDE4CD08857E}" type="slidenum">
              <a:rPr lang="en-US" smtClean="0"/>
              <a:t>4</a:t>
            </a:fld>
            <a:endParaRPr lang="en-US"/>
          </a:p>
        </p:txBody>
      </p:sp>
    </p:spTree>
    <p:extLst>
      <p:ext uri="{BB962C8B-B14F-4D97-AF65-F5344CB8AC3E}">
        <p14:creationId xmlns:p14="http://schemas.microsoft.com/office/powerpoint/2010/main" val="207785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Principle Components = Eigenvectors of covariance matrix (orthogonal)</a:t>
            </a:r>
          </a:p>
          <a:p>
            <a:endParaRPr lang="en-US" dirty="0"/>
          </a:p>
        </p:txBody>
      </p:sp>
      <p:sp>
        <p:nvSpPr>
          <p:cNvPr id="4" name="Slide Number Placeholder 3"/>
          <p:cNvSpPr>
            <a:spLocks noGrp="1"/>
          </p:cNvSpPr>
          <p:nvPr>
            <p:ph type="sldNum" sz="quarter" idx="5"/>
          </p:nvPr>
        </p:nvSpPr>
        <p:spPr/>
        <p:txBody>
          <a:bodyPr/>
          <a:lstStyle/>
          <a:p>
            <a:fld id="{CDB63870-84F2-8447-BFDB-CDE4CD08857E}" type="slidenum">
              <a:rPr lang="en-US" smtClean="0"/>
              <a:t>5</a:t>
            </a:fld>
            <a:endParaRPr lang="en-US"/>
          </a:p>
        </p:txBody>
      </p:sp>
    </p:spTree>
    <p:extLst>
      <p:ext uri="{BB962C8B-B14F-4D97-AF65-F5344CB8AC3E}">
        <p14:creationId xmlns:p14="http://schemas.microsoft.com/office/powerpoint/2010/main" val="3087686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Adds a noise term to traditional ICA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variance normalization (VN) - original data </a:t>
            </a:r>
            <a:r>
              <a:rPr lang="en-US" sz="1200" u="sng" kern="1200" dirty="0">
                <a:solidFill>
                  <a:schemeClr val="tx1"/>
                </a:solidFill>
                <a:effectLst/>
                <a:latin typeface="+mn-lt"/>
                <a:ea typeface="+mn-ea"/>
                <a:cs typeface="+mn-cs"/>
              </a:rPr>
              <a:t>demeaned and normalized </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unit noise variance</a:t>
            </a:r>
          </a:p>
          <a:p>
            <a:pPr lvl="2"/>
            <a:r>
              <a:rPr lang="en-US" sz="1200" kern="1200" dirty="0">
                <a:solidFill>
                  <a:schemeClr val="tx1"/>
                </a:solidFill>
                <a:effectLst/>
                <a:latin typeface="+mn-lt"/>
                <a:ea typeface="+mn-ea"/>
                <a:cs typeface="+mn-cs"/>
              </a:rPr>
              <a:t>So that ICA </a:t>
            </a:r>
            <a:r>
              <a:rPr lang="en-US" sz="1200" u="sng" kern="1200" dirty="0">
                <a:solidFill>
                  <a:schemeClr val="tx1"/>
                </a:solidFill>
                <a:effectLst/>
                <a:latin typeface="+mn-lt"/>
                <a:ea typeface="+mn-ea"/>
                <a:cs typeface="+mn-cs"/>
              </a:rPr>
              <a:t>doesn’t gravitate toward </a:t>
            </a:r>
            <a:r>
              <a:rPr lang="en-US" sz="1200" u="sng" kern="1200" dirty="0" err="1">
                <a:solidFill>
                  <a:schemeClr val="tx1"/>
                </a:solidFill>
                <a:effectLst/>
                <a:latin typeface="+mn-lt"/>
                <a:ea typeface="+mn-ea"/>
                <a:cs typeface="+mn-cs"/>
              </a:rPr>
              <a:t>uninsteresting</a:t>
            </a:r>
            <a:r>
              <a:rPr lang="en-US" sz="1200" u="sng" kern="1200" dirty="0">
                <a:solidFill>
                  <a:schemeClr val="tx1"/>
                </a:solidFill>
                <a:effectLst/>
                <a:latin typeface="+mn-lt"/>
                <a:ea typeface="+mn-ea"/>
                <a:cs typeface="+mn-cs"/>
              </a:rPr>
              <a:t> (Gaussian) strong signals </a:t>
            </a:r>
            <a:r>
              <a:rPr lang="en-US" sz="1200" kern="1200" dirty="0">
                <a:solidFill>
                  <a:schemeClr val="tx1"/>
                </a:solidFill>
                <a:effectLst/>
                <a:latin typeface="+mn-lt"/>
                <a:ea typeface="+mn-ea"/>
                <a:cs typeface="+mn-cs"/>
              </a:rPr>
              <a:t>(e.g., voxels in CSF – very bright and lots of associated variance) </a:t>
            </a:r>
          </a:p>
          <a:p>
            <a:pPr lvl="2"/>
            <a:r>
              <a:rPr lang="en-US" sz="1200" kern="1200" dirty="0">
                <a:solidFill>
                  <a:schemeClr val="tx1"/>
                </a:solidFill>
                <a:effectLst/>
                <a:latin typeface="+mn-lt"/>
                <a:ea typeface="+mn-ea"/>
                <a:cs typeface="+mn-cs"/>
              </a:rPr>
              <a:t>requires knowledge of the signal in order to define what the noise is that needs to be forced to have the same noise variance across space </a:t>
            </a:r>
          </a:p>
          <a:p>
            <a:pPr lvl="3"/>
            <a:r>
              <a:rPr lang="en-US" sz="1200" kern="1200" dirty="0">
                <a:solidFill>
                  <a:schemeClr val="tx1"/>
                </a:solidFill>
                <a:effectLst/>
                <a:latin typeface="+mn-lt"/>
                <a:ea typeface="+mn-ea"/>
                <a:cs typeface="+mn-cs"/>
              </a:rPr>
              <a:t>iteratively perform normalization and PPCA to split data space into initial noise and signal sub-spaces where former is used to refine normalization steps </a:t>
            </a:r>
          </a:p>
          <a:p>
            <a:pPr lvl="3"/>
            <a:r>
              <a:rPr lang="en-US" sz="1200" kern="1200" dirty="0">
                <a:solidFill>
                  <a:schemeClr val="tx1"/>
                </a:solidFill>
                <a:effectLst/>
                <a:latin typeface="+mn-lt"/>
                <a:ea typeface="+mn-ea"/>
                <a:cs typeface="+mn-cs"/>
              </a:rPr>
              <a:t>MELODIC: </a:t>
            </a:r>
            <a:r>
              <a:rPr lang="en-US" sz="1200" kern="1200" dirty="0" err="1">
                <a:solidFill>
                  <a:schemeClr val="tx1"/>
                </a:solidFill>
                <a:effectLst/>
                <a:latin typeface="+mn-lt"/>
                <a:ea typeface="+mn-ea"/>
                <a:cs typeface="+mn-cs"/>
              </a:rPr>
              <a:t>unmixing</a:t>
            </a:r>
            <a:r>
              <a:rPr lang="en-US" sz="1200" kern="1200" dirty="0">
                <a:solidFill>
                  <a:schemeClr val="tx1"/>
                </a:solidFill>
                <a:effectLst/>
                <a:latin typeface="+mn-lt"/>
                <a:ea typeface="+mn-ea"/>
                <a:cs typeface="+mn-cs"/>
              </a:rPr>
              <a:t> performed via FASTICA</a:t>
            </a:r>
          </a:p>
          <a:p>
            <a:pPr lvl="1"/>
            <a:r>
              <a:rPr lang="en-US" sz="1200" kern="1200" dirty="0">
                <a:solidFill>
                  <a:schemeClr val="tx1"/>
                </a:solidFill>
                <a:effectLst/>
                <a:latin typeface="+mn-lt"/>
                <a:ea typeface="+mn-ea"/>
                <a:cs typeface="+mn-cs"/>
              </a:rPr>
              <a:t>Final step: statistical inference – estimated IC maps transformed to voxel-wise Z-statistics (Standardized)  </a:t>
            </a:r>
          </a:p>
          <a:p>
            <a:pPr lvl="2"/>
            <a:r>
              <a:rPr lang="en-US" sz="1200" kern="1200" dirty="0">
                <a:solidFill>
                  <a:schemeClr val="tx1"/>
                </a:solidFill>
                <a:effectLst/>
                <a:latin typeface="+mn-lt"/>
                <a:ea typeface="+mn-ea"/>
                <a:cs typeface="+mn-cs"/>
              </a:rPr>
              <a:t>Divide the raw IC maps from ICA by the standard dev. Of the residuals from the initial PPCA </a:t>
            </a:r>
          </a:p>
          <a:p>
            <a:endParaRPr lang="en-US" dirty="0"/>
          </a:p>
          <a:p>
            <a:r>
              <a:rPr lang="en-US" dirty="0"/>
              <a:t>Rx = covariance matrix </a:t>
            </a:r>
          </a:p>
          <a:p>
            <a:r>
              <a:rPr lang="en-US" dirty="0" err="1"/>
              <a:t>Propr</a:t>
            </a:r>
            <a:r>
              <a:rPr lang="en-US" dirty="0"/>
              <a:t> information – spatial smoothing or prior info about the importance of particular voxels (seeding) </a:t>
            </a:r>
          </a:p>
          <a:p>
            <a:r>
              <a:rPr lang="en-US" dirty="0"/>
              <a:t>Whitening – transform the data to have covariance matrix = identity matrix (all components are independent) </a:t>
            </a:r>
          </a:p>
        </p:txBody>
      </p:sp>
      <p:sp>
        <p:nvSpPr>
          <p:cNvPr id="4" name="Slide Number Placeholder 3"/>
          <p:cNvSpPr>
            <a:spLocks noGrp="1"/>
          </p:cNvSpPr>
          <p:nvPr>
            <p:ph type="sldNum" sz="quarter" idx="5"/>
          </p:nvPr>
        </p:nvSpPr>
        <p:spPr/>
        <p:txBody>
          <a:bodyPr/>
          <a:lstStyle/>
          <a:p>
            <a:fld id="{CDB63870-84F2-8447-BFDB-CDE4CD08857E}" type="slidenum">
              <a:rPr lang="en-US" smtClean="0"/>
              <a:t>6</a:t>
            </a:fld>
            <a:endParaRPr lang="en-US"/>
          </a:p>
        </p:txBody>
      </p:sp>
    </p:spTree>
    <p:extLst>
      <p:ext uri="{BB962C8B-B14F-4D97-AF65-F5344CB8AC3E}">
        <p14:creationId xmlns:p14="http://schemas.microsoft.com/office/powerpoint/2010/main" val="712927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infer voxels significantly modulated by the component time courses </a:t>
            </a:r>
          </a:p>
          <a:p>
            <a:pPr lvl="2"/>
            <a:r>
              <a:rPr lang="en-US" sz="1200" kern="1200" dirty="0">
                <a:solidFill>
                  <a:schemeClr val="tx1"/>
                </a:solidFill>
                <a:effectLst/>
                <a:latin typeface="+mn-lt"/>
                <a:ea typeface="+mn-ea"/>
                <a:cs typeface="+mn-cs"/>
              </a:rPr>
              <a:t>Mixture model fitted to the component’s histogram </a:t>
            </a:r>
          </a:p>
          <a:p>
            <a:pPr lvl="2"/>
            <a:endParaRPr lang="en-US" sz="1200" kern="1200" dirty="0">
              <a:solidFill>
                <a:schemeClr val="tx1"/>
              </a:solidFill>
              <a:effectLst/>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permits </a:t>
            </a:r>
            <a:r>
              <a:rPr lang="en-US" sz="1200" u="sng" kern="1200" dirty="0">
                <a:solidFill>
                  <a:schemeClr val="tx1"/>
                </a:solidFill>
                <a:effectLst/>
                <a:latin typeface="+mn-lt"/>
                <a:ea typeface="+mn-ea"/>
                <a:cs typeface="+mn-cs"/>
              </a:rPr>
              <a:t>alternative hypoth. testing </a:t>
            </a:r>
            <a:r>
              <a:rPr lang="en-US" sz="1200" kern="1200" dirty="0">
                <a:solidFill>
                  <a:schemeClr val="tx1"/>
                </a:solidFill>
                <a:effectLst/>
                <a:latin typeface="+mn-lt"/>
                <a:ea typeface="+mn-ea"/>
                <a:cs typeface="+mn-cs"/>
              </a:rPr>
              <a:t>in addition to null hypoth. testing b/c background noise and signal distributions are modelled (can </a:t>
            </a:r>
            <a:r>
              <a:rPr lang="en-US" sz="1200" u="sng" kern="1200" dirty="0">
                <a:solidFill>
                  <a:schemeClr val="tx1"/>
                </a:solidFill>
                <a:effectLst/>
                <a:latin typeface="+mn-lt"/>
                <a:ea typeface="+mn-ea"/>
                <a:cs typeface="+mn-cs"/>
              </a:rPr>
              <a:t>test probability for both classes</a:t>
            </a:r>
            <a:r>
              <a:rPr lang="en-US" sz="1200" kern="1200" dirty="0">
                <a:solidFill>
                  <a:schemeClr val="tx1"/>
                </a:solidFill>
                <a:effectLst/>
                <a:latin typeface="+mn-lt"/>
                <a:ea typeface="+mn-ea"/>
                <a:cs typeface="+mn-cs"/>
              </a:rPr>
              <a:t>) </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((Not necessary to discuss: </a:t>
            </a:r>
          </a:p>
          <a:p>
            <a:pPr lvl="2"/>
            <a:r>
              <a:rPr lang="en-US" sz="1200" kern="1200" dirty="0">
                <a:solidFill>
                  <a:schemeClr val="tx1"/>
                </a:solidFill>
                <a:effectLst/>
                <a:latin typeface="+mn-lt"/>
                <a:ea typeface="+mn-ea"/>
                <a:cs typeface="+mn-cs"/>
              </a:rPr>
              <a:t>Extra innovation of spatial mixture model with adaptive regularization to be used on fMRI activation/statistic maps </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neighborhood information explicitly incorporated into the estimation of class membership </a:t>
            </a:r>
          </a:p>
          <a:p>
            <a:pPr lvl="2"/>
            <a:r>
              <a:rPr lang="en-US" sz="1200" kern="1200" dirty="0">
                <a:solidFill>
                  <a:schemeClr val="tx1"/>
                </a:solidFill>
                <a:effectLst/>
                <a:latin typeface="+mn-lt"/>
                <a:ea typeface="+mn-ea"/>
                <a:cs typeface="+mn-cs"/>
              </a:rPr>
              <a:t>MELODIC uses non-spatial version, b/c ICA viewed to be strong spatial filter already and due to variation in spatial characteristics across ICA artefact maps (spatial regularization would smooth across some of these artefacts making them resemble BOLD signals) ))</a:t>
            </a:r>
          </a:p>
          <a:p>
            <a:endParaRPr lang="en-US" dirty="0"/>
          </a:p>
          <a:p>
            <a:r>
              <a:rPr lang="en-US" dirty="0"/>
              <a:t>VN </a:t>
            </a:r>
            <a:r>
              <a:rPr lang="en-US" dirty="0">
                <a:sym typeface="Wingdings" pitchFamily="2" charset="2"/>
              </a:rPr>
              <a:t> IC computed on initial z-stat --&gt; classification instead of regression</a:t>
            </a:r>
            <a:endParaRPr lang="en-US" dirty="0"/>
          </a:p>
        </p:txBody>
      </p:sp>
      <p:sp>
        <p:nvSpPr>
          <p:cNvPr id="4" name="Slide Number Placeholder 3"/>
          <p:cNvSpPr>
            <a:spLocks noGrp="1"/>
          </p:cNvSpPr>
          <p:nvPr>
            <p:ph type="sldNum" sz="quarter" idx="5"/>
          </p:nvPr>
        </p:nvSpPr>
        <p:spPr/>
        <p:txBody>
          <a:bodyPr/>
          <a:lstStyle/>
          <a:p>
            <a:fld id="{CDB63870-84F2-8447-BFDB-CDE4CD08857E}" type="slidenum">
              <a:rPr lang="en-US" smtClean="0"/>
              <a:t>7</a:t>
            </a:fld>
            <a:endParaRPr lang="en-US"/>
          </a:p>
        </p:txBody>
      </p:sp>
    </p:spTree>
    <p:extLst>
      <p:ext uri="{BB962C8B-B14F-4D97-AF65-F5344CB8AC3E}">
        <p14:creationId xmlns:p14="http://schemas.microsoft.com/office/powerpoint/2010/main" val="69584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Gamma distribution for activation class chosen for mathematical convenience </a:t>
            </a:r>
          </a:p>
          <a:p>
            <a:pPr lvl="1"/>
            <a:r>
              <a:rPr lang="en-US" dirty="0"/>
              <a:t>Can use non-parametric distributions (e.g., splines) </a:t>
            </a:r>
          </a:p>
          <a:p>
            <a:pPr lvl="1"/>
            <a:r>
              <a:rPr lang="en-US" dirty="0"/>
              <a:t>Or pseudo-null hypothesis testing </a:t>
            </a:r>
          </a:p>
          <a:p>
            <a:pPr lvl="0"/>
            <a:r>
              <a:rPr lang="en-US" sz="1200" kern="1200" dirty="0">
                <a:solidFill>
                  <a:schemeClr val="tx1"/>
                </a:solidFill>
                <a:effectLst/>
                <a:latin typeface="+mn-lt"/>
                <a:ea typeface="+mn-ea"/>
                <a:cs typeface="+mn-cs"/>
              </a:rPr>
              <a:t>Early research – extract as many as required to model certain proportion of </a:t>
            </a:r>
            <a:r>
              <a:rPr lang="en-US" sz="1200" kern="1200" dirty="0" err="1">
                <a:solidFill>
                  <a:schemeClr val="tx1"/>
                </a:solidFill>
                <a:effectLst/>
                <a:latin typeface="+mn-lt"/>
                <a:ea typeface="+mn-ea"/>
                <a:cs typeface="+mn-cs"/>
              </a:rPr>
              <a:t>variablility</a:t>
            </a:r>
            <a:r>
              <a:rPr lang="en-US" sz="1200" kern="1200" dirty="0">
                <a:solidFill>
                  <a:schemeClr val="tx1"/>
                </a:solidFill>
                <a:effectLst/>
                <a:latin typeface="+mn-lt"/>
                <a:ea typeface="+mn-ea"/>
                <a:cs typeface="+mn-cs"/>
              </a:rPr>
              <a:t> in data </a:t>
            </a:r>
          </a:p>
          <a:p>
            <a:pPr lvl="0"/>
            <a:r>
              <a:rPr lang="en-US" sz="1200" kern="1200" dirty="0">
                <a:solidFill>
                  <a:schemeClr val="tx1"/>
                </a:solidFill>
                <a:effectLst/>
                <a:latin typeface="+mn-lt"/>
                <a:ea typeface="+mn-ea"/>
                <a:cs typeface="+mn-cs"/>
              </a:rPr>
              <a:t>Informatic theoretic estimates of the intrinsic dimensionality of the data </a:t>
            </a:r>
          </a:p>
          <a:p>
            <a:pPr lvl="1"/>
            <a:r>
              <a:rPr lang="en-US" sz="1200" kern="1200" dirty="0">
                <a:solidFill>
                  <a:schemeClr val="tx1"/>
                </a:solidFill>
                <a:effectLst/>
                <a:latin typeface="+mn-lt"/>
                <a:ea typeface="+mn-ea"/>
                <a:cs typeface="+mn-cs"/>
              </a:rPr>
              <a:t>MELODIC – information theoretic analysis of the Eigen spectrum of the data covariance matrix </a:t>
            </a:r>
          </a:p>
          <a:p>
            <a:pPr lvl="0"/>
            <a:r>
              <a:rPr lang="en-US" sz="1200" kern="1200" dirty="0">
                <a:solidFill>
                  <a:schemeClr val="tx1"/>
                </a:solidFill>
                <a:effectLst/>
                <a:latin typeface="+mn-lt"/>
                <a:ea typeface="+mn-ea"/>
                <a:cs typeface="+mn-cs"/>
              </a:rPr>
              <a:t>Is there truly an optimal number of components? What does this optimum look like? </a:t>
            </a:r>
          </a:p>
          <a:p>
            <a:pPr lvl="1"/>
            <a:r>
              <a:rPr lang="en-US" sz="1200" kern="1200" dirty="0">
                <a:solidFill>
                  <a:schemeClr val="tx1"/>
                </a:solidFill>
                <a:effectLst/>
                <a:latin typeface="+mn-lt"/>
                <a:ea typeface="+mn-ea"/>
                <a:cs typeface="+mn-cs"/>
              </a:rPr>
              <a:t>Concern re: using linear approach for potentially non-linear signals (e.g., head motion, although many studies have resulted in reliable spatial maps across model order (e.g., 20 – 70 representing same but finer-grained maps) </a:t>
            </a:r>
          </a:p>
          <a:p>
            <a:pPr lvl="1"/>
            <a:r>
              <a:rPr lang="en-US" sz="1200" kern="1200" dirty="0">
                <a:solidFill>
                  <a:schemeClr val="tx1"/>
                </a:solidFill>
                <a:effectLst/>
                <a:latin typeface="+mn-lt"/>
                <a:ea typeface="+mn-ea"/>
                <a:cs typeface="+mn-cs"/>
              </a:rPr>
              <a:t>Different model order can result in substantially different results (just as GLM can yield different results due to diff. modelling decisions) </a:t>
            </a:r>
          </a:p>
          <a:p>
            <a:endParaRPr lang="en-US" dirty="0"/>
          </a:p>
          <a:p>
            <a:endParaRPr lang="en-US" dirty="0"/>
          </a:p>
        </p:txBody>
      </p:sp>
      <p:sp>
        <p:nvSpPr>
          <p:cNvPr id="4" name="Slide Number Placeholder 3"/>
          <p:cNvSpPr>
            <a:spLocks noGrp="1"/>
          </p:cNvSpPr>
          <p:nvPr>
            <p:ph type="sldNum" sz="quarter" idx="5"/>
          </p:nvPr>
        </p:nvSpPr>
        <p:spPr/>
        <p:txBody>
          <a:bodyPr/>
          <a:lstStyle/>
          <a:p>
            <a:fld id="{CDB63870-84F2-8447-BFDB-CDE4CD08857E}" type="slidenum">
              <a:rPr lang="en-US" smtClean="0"/>
              <a:t>8</a:t>
            </a:fld>
            <a:endParaRPr lang="en-US"/>
          </a:p>
        </p:txBody>
      </p:sp>
    </p:spTree>
    <p:extLst>
      <p:ext uri="{BB962C8B-B14F-4D97-AF65-F5344CB8AC3E}">
        <p14:creationId xmlns:p14="http://schemas.microsoft.com/office/powerpoint/2010/main" val="356127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63870-84F2-8447-BFDB-CDE4CD08857E}" type="slidenum">
              <a:rPr lang="en-US" smtClean="0"/>
              <a:t>9</a:t>
            </a:fld>
            <a:endParaRPr lang="en-US"/>
          </a:p>
        </p:txBody>
      </p:sp>
    </p:spTree>
    <p:extLst>
      <p:ext uri="{BB962C8B-B14F-4D97-AF65-F5344CB8AC3E}">
        <p14:creationId xmlns:p14="http://schemas.microsoft.com/office/powerpoint/2010/main" val="388374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11/26/18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11/26/18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11/26/18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11/26/18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11/26/18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11/26/18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2284A-80DE-BD43-94E8-0344AE355FA2}"/>
              </a:ext>
            </a:extLst>
          </p:cNvPr>
          <p:cNvSpPr>
            <a:spLocks noGrp="1"/>
          </p:cNvSpPr>
          <p:nvPr>
            <p:ph type="ctrTitle"/>
          </p:nvPr>
        </p:nvSpPr>
        <p:spPr/>
        <p:txBody>
          <a:bodyPr>
            <a:normAutofit/>
          </a:bodyPr>
          <a:lstStyle/>
          <a:p>
            <a:r>
              <a:rPr lang="en-US" sz="2700" dirty="0"/>
              <a:t>Review: </a:t>
            </a:r>
            <a:br>
              <a:rPr lang="en-US" sz="2700" dirty="0"/>
            </a:br>
            <a:br>
              <a:rPr lang="en-US" sz="2700" dirty="0"/>
            </a:br>
            <a:r>
              <a:rPr lang="en-US" sz="4000" dirty="0"/>
              <a:t>Modelling with independent components</a:t>
            </a:r>
            <a:br>
              <a:rPr lang="en-US" sz="2700" dirty="0"/>
            </a:br>
            <a:br>
              <a:rPr lang="en-US" sz="2700" dirty="0"/>
            </a:br>
            <a:r>
              <a:rPr lang="en-US" sz="2400" dirty="0"/>
              <a:t>Christian F. Beckmann (2012) </a:t>
            </a:r>
            <a:br>
              <a:rPr lang="en-US" sz="2400" dirty="0"/>
            </a:br>
            <a:endParaRPr lang="en-US" sz="2400" dirty="0"/>
          </a:p>
        </p:txBody>
      </p:sp>
      <p:sp>
        <p:nvSpPr>
          <p:cNvPr id="3" name="Subtitle 2">
            <a:extLst>
              <a:ext uri="{FF2B5EF4-FFF2-40B4-BE49-F238E27FC236}">
                <a16:creationId xmlns:a16="http://schemas.microsoft.com/office/drawing/2014/main" id="{CFD9C7F6-A38C-4F46-9B8E-A201E50D9F9C}"/>
              </a:ext>
            </a:extLst>
          </p:cNvPr>
          <p:cNvSpPr>
            <a:spLocks noGrp="1"/>
          </p:cNvSpPr>
          <p:nvPr>
            <p:ph type="subTitle" idx="1"/>
          </p:nvPr>
        </p:nvSpPr>
        <p:spPr/>
        <p:txBody>
          <a:bodyPr/>
          <a:lstStyle/>
          <a:p>
            <a:r>
              <a:rPr lang="en-US" dirty="0"/>
              <a:t>Presentation by Christian McDaniel</a:t>
            </a:r>
          </a:p>
          <a:p>
            <a:r>
              <a:rPr lang="en-US" dirty="0"/>
              <a:t>PHYS 6510 – 26 Nov. 2018</a:t>
            </a:r>
          </a:p>
        </p:txBody>
      </p:sp>
    </p:spTree>
    <p:extLst>
      <p:ext uri="{BB962C8B-B14F-4D97-AF65-F5344CB8AC3E}">
        <p14:creationId xmlns:p14="http://schemas.microsoft.com/office/powerpoint/2010/main" val="7366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C964-DE32-8D46-AC5A-81BE54CD87B3}"/>
              </a:ext>
            </a:extLst>
          </p:cNvPr>
          <p:cNvSpPr>
            <a:spLocks noGrp="1"/>
          </p:cNvSpPr>
          <p:nvPr>
            <p:ph type="title"/>
          </p:nvPr>
        </p:nvSpPr>
        <p:spPr/>
        <p:txBody>
          <a:bodyPr/>
          <a:lstStyle/>
          <a:p>
            <a:r>
              <a:rPr lang="en-US" dirty="0"/>
              <a:t>“Killer Applications”</a:t>
            </a:r>
            <a:br>
              <a:rPr lang="en-US" dirty="0"/>
            </a:br>
            <a:br>
              <a:rPr lang="en-US" dirty="0"/>
            </a:br>
            <a:r>
              <a:rPr lang="en-US" sz="2400" dirty="0"/>
              <a:t>Artifact Detection &amp; Removal</a:t>
            </a:r>
          </a:p>
        </p:txBody>
      </p:sp>
      <p:pic>
        <p:nvPicPr>
          <p:cNvPr id="5" name="Content Placeholder 4" descr="A screenshot of a cell phone&#13;&#10;&#13;&#10;Description automatically generated">
            <a:extLst>
              <a:ext uri="{FF2B5EF4-FFF2-40B4-BE49-F238E27FC236}">
                <a16:creationId xmlns:a16="http://schemas.microsoft.com/office/drawing/2014/main" id="{C8036291-25E5-0C48-A013-815E7960FE60}"/>
              </a:ext>
            </a:extLst>
          </p:cNvPr>
          <p:cNvPicPr>
            <a:picLocks noGrp="1" noChangeAspect="1"/>
          </p:cNvPicPr>
          <p:nvPr>
            <p:ph idx="1"/>
          </p:nvPr>
        </p:nvPicPr>
        <p:blipFill>
          <a:blip r:embed="rId3"/>
          <a:stretch>
            <a:fillRect/>
          </a:stretch>
        </p:blipFill>
        <p:spPr>
          <a:xfrm>
            <a:off x="6096000" y="237536"/>
            <a:ext cx="2550059" cy="1772602"/>
          </a:xfrm>
        </p:spPr>
      </p:pic>
      <p:pic>
        <p:nvPicPr>
          <p:cNvPr id="7" name="Picture 6" descr="A close up of a logo&#13;&#10;&#13;&#10;Description automatically generated">
            <a:extLst>
              <a:ext uri="{FF2B5EF4-FFF2-40B4-BE49-F238E27FC236}">
                <a16:creationId xmlns:a16="http://schemas.microsoft.com/office/drawing/2014/main" id="{90521DA9-8A77-8C4A-8914-0DDCF2E53741}"/>
              </a:ext>
            </a:extLst>
          </p:cNvPr>
          <p:cNvPicPr>
            <a:picLocks noChangeAspect="1"/>
          </p:cNvPicPr>
          <p:nvPr/>
        </p:nvPicPr>
        <p:blipFill>
          <a:blip r:embed="rId4"/>
          <a:stretch>
            <a:fillRect/>
          </a:stretch>
        </p:blipFill>
        <p:spPr>
          <a:xfrm>
            <a:off x="9034781" y="734134"/>
            <a:ext cx="2550058" cy="1794485"/>
          </a:xfrm>
          <a:prstGeom prst="rect">
            <a:avLst/>
          </a:prstGeom>
        </p:spPr>
      </p:pic>
      <p:pic>
        <p:nvPicPr>
          <p:cNvPr id="9" name="Picture 8" descr="A screenshot of a cell phone&#13;&#10;&#13;&#10;Description automatically generated">
            <a:extLst>
              <a:ext uri="{FF2B5EF4-FFF2-40B4-BE49-F238E27FC236}">
                <a16:creationId xmlns:a16="http://schemas.microsoft.com/office/drawing/2014/main" id="{157EB17C-3ACC-0740-A948-0C1069443B97}"/>
              </a:ext>
            </a:extLst>
          </p:cNvPr>
          <p:cNvPicPr>
            <a:picLocks noChangeAspect="1"/>
          </p:cNvPicPr>
          <p:nvPr/>
        </p:nvPicPr>
        <p:blipFill>
          <a:blip r:embed="rId5"/>
          <a:stretch>
            <a:fillRect/>
          </a:stretch>
        </p:blipFill>
        <p:spPr>
          <a:xfrm>
            <a:off x="6095999" y="2282063"/>
            <a:ext cx="2550058" cy="1779836"/>
          </a:xfrm>
          <a:prstGeom prst="rect">
            <a:avLst/>
          </a:prstGeom>
        </p:spPr>
      </p:pic>
      <p:pic>
        <p:nvPicPr>
          <p:cNvPr id="11" name="Picture 10" descr="A screenshot of a cell phone&#13;&#10;&#13;&#10;Description automatically generated">
            <a:extLst>
              <a:ext uri="{FF2B5EF4-FFF2-40B4-BE49-F238E27FC236}">
                <a16:creationId xmlns:a16="http://schemas.microsoft.com/office/drawing/2014/main" id="{03E0DF83-7A31-1E4F-A33C-8B7D81463F2E}"/>
              </a:ext>
            </a:extLst>
          </p:cNvPr>
          <p:cNvPicPr>
            <a:picLocks noChangeAspect="1"/>
          </p:cNvPicPr>
          <p:nvPr/>
        </p:nvPicPr>
        <p:blipFill>
          <a:blip r:embed="rId6"/>
          <a:stretch>
            <a:fillRect/>
          </a:stretch>
        </p:blipFill>
        <p:spPr>
          <a:xfrm>
            <a:off x="9034781" y="2766115"/>
            <a:ext cx="2550058" cy="1827542"/>
          </a:xfrm>
          <a:prstGeom prst="rect">
            <a:avLst/>
          </a:prstGeom>
        </p:spPr>
      </p:pic>
      <p:pic>
        <p:nvPicPr>
          <p:cNvPr id="13" name="Picture 12" descr="A close up of a logo&#13;&#10;&#13;&#10;Description automatically generated">
            <a:extLst>
              <a:ext uri="{FF2B5EF4-FFF2-40B4-BE49-F238E27FC236}">
                <a16:creationId xmlns:a16="http://schemas.microsoft.com/office/drawing/2014/main" id="{193F2822-1424-0D4C-8098-6DC750472BCE}"/>
              </a:ext>
            </a:extLst>
          </p:cNvPr>
          <p:cNvPicPr>
            <a:picLocks noChangeAspect="1"/>
          </p:cNvPicPr>
          <p:nvPr/>
        </p:nvPicPr>
        <p:blipFill>
          <a:blip r:embed="rId7"/>
          <a:stretch>
            <a:fillRect/>
          </a:stretch>
        </p:blipFill>
        <p:spPr>
          <a:xfrm>
            <a:off x="6096000" y="4333825"/>
            <a:ext cx="2550057" cy="1812438"/>
          </a:xfrm>
          <a:prstGeom prst="rect">
            <a:avLst/>
          </a:prstGeom>
        </p:spPr>
      </p:pic>
      <p:pic>
        <p:nvPicPr>
          <p:cNvPr id="15" name="Picture 14" descr="A screenshot of a cell phone&#13;&#10;&#13;&#10;Description automatically generated">
            <a:extLst>
              <a:ext uri="{FF2B5EF4-FFF2-40B4-BE49-F238E27FC236}">
                <a16:creationId xmlns:a16="http://schemas.microsoft.com/office/drawing/2014/main" id="{D2BF17E3-2CB3-E042-AFFE-B876B9D9D8D5}"/>
              </a:ext>
            </a:extLst>
          </p:cNvPr>
          <p:cNvPicPr>
            <a:picLocks noChangeAspect="1"/>
          </p:cNvPicPr>
          <p:nvPr/>
        </p:nvPicPr>
        <p:blipFill>
          <a:blip r:embed="rId8"/>
          <a:stretch>
            <a:fillRect/>
          </a:stretch>
        </p:blipFill>
        <p:spPr>
          <a:xfrm>
            <a:off x="9034782" y="4831153"/>
            <a:ext cx="2550057" cy="1845857"/>
          </a:xfrm>
          <a:prstGeom prst="rect">
            <a:avLst/>
          </a:prstGeom>
        </p:spPr>
      </p:pic>
      <p:sp>
        <p:nvSpPr>
          <p:cNvPr id="18" name="TextBox 17">
            <a:extLst>
              <a:ext uri="{FF2B5EF4-FFF2-40B4-BE49-F238E27FC236}">
                <a16:creationId xmlns:a16="http://schemas.microsoft.com/office/drawing/2014/main" id="{65E76A95-2A83-5140-B747-457181A1D65D}"/>
              </a:ext>
            </a:extLst>
          </p:cNvPr>
          <p:cNvSpPr txBox="1"/>
          <p:nvPr/>
        </p:nvSpPr>
        <p:spPr>
          <a:xfrm>
            <a:off x="2726554" y="560068"/>
            <a:ext cx="3772310" cy="6186309"/>
          </a:xfrm>
          <a:prstGeom prst="rect">
            <a:avLst/>
          </a:prstGeom>
          <a:noFill/>
        </p:spPr>
        <p:txBody>
          <a:bodyPr wrap="square" rtlCol="0">
            <a:spAutoFit/>
          </a:bodyPr>
          <a:lstStyle/>
          <a:p>
            <a:pPr marL="1303020" lvl="2" indent="-342900">
              <a:buAutoNum type="alphaLcParenR"/>
            </a:pPr>
            <a:r>
              <a:rPr lang="en-US" dirty="0"/>
              <a:t>slice dropouts </a:t>
            </a:r>
          </a:p>
          <a:p>
            <a:pPr marL="960120" lvl="2"/>
            <a:endParaRPr lang="en-US" dirty="0"/>
          </a:p>
          <a:p>
            <a:pPr marL="960120" lvl="2"/>
            <a:endParaRPr lang="en-US" dirty="0"/>
          </a:p>
          <a:p>
            <a:pPr marL="960120" lvl="2"/>
            <a:endParaRPr lang="en-US" dirty="0"/>
          </a:p>
          <a:p>
            <a:pPr marL="960120" lvl="2" indent="0">
              <a:buNone/>
            </a:pPr>
            <a:r>
              <a:rPr lang="en-US" dirty="0"/>
              <a:t>b) head motion </a:t>
            </a:r>
          </a:p>
          <a:p>
            <a:pPr marL="960120" lvl="2" indent="0">
              <a:buNone/>
            </a:pPr>
            <a:endParaRPr lang="en-US" dirty="0"/>
          </a:p>
          <a:p>
            <a:pPr marL="960120" lvl="2" indent="0">
              <a:buNone/>
            </a:pPr>
            <a:endParaRPr lang="en-US" dirty="0"/>
          </a:p>
          <a:p>
            <a:pPr marL="960120" lvl="2" indent="0">
              <a:buNone/>
            </a:pPr>
            <a:endParaRPr lang="en-US" dirty="0"/>
          </a:p>
          <a:p>
            <a:pPr marL="960120" lvl="2" indent="0">
              <a:buNone/>
            </a:pPr>
            <a:r>
              <a:rPr lang="en-US" dirty="0"/>
              <a:t>c) high-frequency noise</a:t>
            </a:r>
          </a:p>
          <a:p>
            <a:pPr marL="960120" lvl="2" indent="0">
              <a:buNone/>
            </a:pPr>
            <a:endParaRPr lang="en-US" dirty="0"/>
          </a:p>
          <a:p>
            <a:pPr marL="960120" lvl="2" indent="0">
              <a:buNone/>
            </a:pPr>
            <a:endParaRPr lang="en-US" dirty="0"/>
          </a:p>
          <a:p>
            <a:pPr marL="960120" lvl="2" indent="0">
              <a:buNone/>
            </a:pPr>
            <a:endParaRPr lang="en-US" dirty="0"/>
          </a:p>
          <a:p>
            <a:pPr marL="960120" lvl="2" indent="0">
              <a:buNone/>
            </a:pPr>
            <a:r>
              <a:rPr lang="en-US" dirty="0"/>
              <a:t>d) hardware spiking</a:t>
            </a:r>
          </a:p>
          <a:p>
            <a:pPr marL="960120" lvl="2" indent="0">
              <a:buNone/>
            </a:pPr>
            <a:endParaRPr lang="en-US" dirty="0"/>
          </a:p>
          <a:p>
            <a:pPr marL="960120" lvl="2" indent="0">
              <a:buNone/>
            </a:pPr>
            <a:endParaRPr lang="en-US" dirty="0"/>
          </a:p>
          <a:p>
            <a:pPr marL="960120" lvl="2" indent="0">
              <a:buNone/>
            </a:pPr>
            <a:endParaRPr lang="en-US" dirty="0"/>
          </a:p>
          <a:p>
            <a:pPr marL="960120" lvl="2" indent="0">
              <a:buNone/>
            </a:pPr>
            <a:r>
              <a:rPr lang="en-US" dirty="0"/>
              <a:t>e) N/2-ghost image</a:t>
            </a:r>
          </a:p>
          <a:p>
            <a:pPr marL="960120" lvl="2" indent="0">
              <a:buNone/>
            </a:pPr>
            <a:endParaRPr lang="en-US" dirty="0"/>
          </a:p>
          <a:p>
            <a:pPr marL="960120" lvl="2" indent="0">
              <a:buNone/>
            </a:pPr>
            <a:endParaRPr lang="en-US" dirty="0"/>
          </a:p>
          <a:p>
            <a:pPr marL="960120" lvl="2" indent="0">
              <a:buNone/>
            </a:pPr>
            <a:endParaRPr lang="en-US" dirty="0"/>
          </a:p>
          <a:p>
            <a:pPr marL="960120" lvl="2" indent="0">
              <a:buNone/>
            </a:pPr>
            <a:r>
              <a:rPr lang="en-US" dirty="0"/>
              <a:t>f) eye-blink artefact</a:t>
            </a:r>
          </a:p>
          <a:p>
            <a:endParaRPr lang="en-US" dirty="0"/>
          </a:p>
        </p:txBody>
      </p:sp>
    </p:spTree>
    <p:extLst>
      <p:ext uri="{BB962C8B-B14F-4D97-AF65-F5344CB8AC3E}">
        <p14:creationId xmlns:p14="http://schemas.microsoft.com/office/powerpoint/2010/main" val="253929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AACF-AF52-BD49-97B2-E1AEA814B691}"/>
              </a:ext>
            </a:extLst>
          </p:cNvPr>
          <p:cNvSpPr>
            <a:spLocks noGrp="1"/>
          </p:cNvSpPr>
          <p:nvPr>
            <p:ph type="title"/>
          </p:nvPr>
        </p:nvSpPr>
        <p:spPr/>
        <p:txBody>
          <a:bodyPr/>
          <a:lstStyle/>
          <a:p>
            <a:r>
              <a:rPr lang="en-US" dirty="0"/>
              <a:t>“Killer Applications” </a:t>
            </a:r>
            <a:br>
              <a:rPr lang="en-US" dirty="0"/>
            </a:br>
            <a:br>
              <a:rPr lang="en-US" dirty="0"/>
            </a:br>
            <a:r>
              <a:rPr lang="en-US" sz="2400" dirty="0"/>
              <a:t>Denoising for improved GLM-based analysis</a:t>
            </a:r>
          </a:p>
        </p:txBody>
      </p:sp>
      <p:sp>
        <p:nvSpPr>
          <p:cNvPr id="3" name="Content Placeholder 2">
            <a:extLst>
              <a:ext uri="{FF2B5EF4-FFF2-40B4-BE49-F238E27FC236}">
                <a16:creationId xmlns:a16="http://schemas.microsoft.com/office/drawing/2014/main" id="{79E2C12C-DEC5-204E-B6EC-6AD5CAA490C6}"/>
              </a:ext>
            </a:extLst>
          </p:cNvPr>
          <p:cNvSpPr>
            <a:spLocks noGrp="1"/>
          </p:cNvSpPr>
          <p:nvPr>
            <p:ph idx="1"/>
          </p:nvPr>
        </p:nvSpPr>
        <p:spPr/>
        <p:txBody>
          <a:bodyPr/>
          <a:lstStyle/>
          <a:p>
            <a:r>
              <a:rPr lang="en-US" dirty="0"/>
              <a:t>Assumption: residual errors are Gaussian distributed</a:t>
            </a:r>
          </a:p>
          <a:p>
            <a:r>
              <a:rPr lang="en-US" dirty="0"/>
              <a:t>Artefacts can affect GLM Regression coefficients (if partially correlated with the design)</a:t>
            </a:r>
          </a:p>
          <a:p>
            <a:r>
              <a:rPr lang="en-US" dirty="0"/>
              <a:t>Use the information from ICA to remove certain voxels or time points from analysis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descr="A screenshot of a cell phone&#13;&#10;&#13;&#10;Description automatically generated">
            <a:extLst>
              <a:ext uri="{FF2B5EF4-FFF2-40B4-BE49-F238E27FC236}">
                <a16:creationId xmlns:a16="http://schemas.microsoft.com/office/drawing/2014/main" id="{AC27CC41-D6EC-E54E-93B5-C4548FC45F2E}"/>
              </a:ext>
            </a:extLst>
          </p:cNvPr>
          <p:cNvPicPr>
            <a:picLocks noChangeAspect="1"/>
          </p:cNvPicPr>
          <p:nvPr/>
        </p:nvPicPr>
        <p:blipFill>
          <a:blip r:embed="rId3"/>
          <a:stretch>
            <a:fillRect/>
          </a:stretch>
        </p:blipFill>
        <p:spPr>
          <a:xfrm>
            <a:off x="3869268" y="2822660"/>
            <a:ext cx="7531920" cy="3845453"/>
          </a:xfrm>
          <a:prstGeom prst="rect">
            <a:avLst/>
          </a:prstGeom>
        </p:spPr>
      </p:pic>
    </p:spTree>
    <p:extLst>
      <p:ext uri="{BB962C8B-B14F-4D97-AF65-F5344CB8AC3E}">
        <p14:creationId xmlns:p14="http://schemas.microsoft.com/office/powerpoint/2010/main" val="1664182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5A11-9C33-2346-AF09-B27119EA3E73}"/>
              </a:ext>
            </a:extLst>
          </p:cNvPr>
          <p:cNvSpPr>
            <a:spLocks noGrp="1"/>
          </p:cNvSpPr>
          <p:nvPr>
            <p:ph type="title"/>
          </p:nvPr>
        </p:nvSpPr>
        <p:spPr/>
        <p:txBody>
          <a:bodyPr/>
          <a:lstStyle/>
          <a:p>
            <a:r>
              <a:rPr lang="en-US" dirty="0"/>
              <a:t>”Killer Applications”</a:t>
            </a:r>
            <a:br>
              <a:rPr lang="en-US" dirty="0"/>
            </a:br>
            <a:br>
              <a:rPr lang="en-US" dirty="0"/>
            </a:br>
            <a:r>
              <a:rPr lang="en-US" sz="2400" dirty="0"/>
              <a:t>resting-state fMRI       (</a:t>
            </a:r>
            <a:r>
              <a:rPr lang="en-US" sz="2400" dirty="0" err="1"/>
              <a:t>rs</a:t>
            </a:r>
            <a:r>
              <a:rPr lang="en-US" sz="2400" dirty="0"/>
              <a:t>-fMRI)</a:t>
            </a:r>
            <a:endParaRPr lang="en-US" dirty="0"/>
          </a:p>
        </p:txBody>
      </p:sp>
      <p:sp>
        <p:nvSpPr>
          <p:cNvPr id="3" name="Content Placeholder 2">
            <a:extLst>
              <a:ext uri="{FF2B5EF4-FFF2-40B4-BE49-F238E27FC236}">
                <a16:creationId xmlns:a16="http://schemas.microsoft.com/office/drawing/2014/main" id="{9BEC5642-E1E5-7142-A49E-EDBA4C871BC1}"/>
              </a:ext>
            </a:extLst>
          </p:cNvPr>
          <p:cNvSpPr>
            <a:spLocks noGrp="1"/>
          </p:cNvSpPr>
          <p:nvPr>
            <p:ph idx="1"/>
          </p:nvPr>
        </p:nvSpPr>
        <p:spPr>
          <a:xfrm>
            <a:off x="3869268" y="3008670"/>
            <a:ext cx="7315200" cy="2976077"/>
          </a:xfrm>
        </p:spPr>
        <p:txBody>
          <a:bodyPr>
            <a:normAutofit/>
          </a:bodyPr>
          <a:lstStyle/>
          <a:p>
            <a:r>
              <a:rPr lang="en-US" dirty="0"/>
              <a:t>Resting-State Networks (RSNs) experimental validation: </a:t>
            </a:r>
          </a:p>
          <a:p>
            <a:pPr lvl="1"/>
            <a:r>
              <a:rPr lang="en-US" dirty="0"/>
              <a:t>test-retest experiments,</a:t>
            </a:r>
          </a:p>
          <a:p>
            <a:pPr lvl="1"/>
            <a:r>
              <a:rPr lang="en-US" dirty="0"/>
              <a:t>shown to be sensitive biomarkers for neurodegenerative diseases, psychiatric illnesses, and heritability </a:t>
            </a:r>
          </a:p>
          <a:p>
            <a:r>
              <a:rPr lang="en-US" dirty="0"/>
              <a:t>Heavily intertwined with the global mean signal (GMS)</a:t>
            </a:r>
          </a:p>
          <a:p>
            <a:r>
              <a:rPr lang="en-US" dirty="0"/>
              <a:t>Does not lend itself easily to GLM-based analysis</a:t>
            </a:r>
          </a:p>
          <a:p>
            <a:r>
              <a:rPr lang="en-US" dirty="0"/>
              <a:t>ICA identifies multiple RSNs from a single session of resting data due to inherent multivariate nature</a:t>
            </a:r>
          </a:p>
        </p:txBody>
      </p:sp>
      <p:pic>
        <p:nvPicPr>
          <p:cNvPr id="5" name="Picture 4" descr="A screenshot of a map&#13;&#10;&#13;&#10;Description automatically generated">
            <a:extLst>
              <a:ext uri="{FF2B5EF4-FFF2-40B4-BE49-F238E27FC236}">
                <a16:creationId xmlns:a16="http://schemas.microsoft.com/office/drawing/2014/main" id="{A9F0AA3C-8E18-394D-8D13-DA6BFAB83251}"/>
              </a:ext>
            </a:extLst>
          </p:cNvPr>
          <p:cNvPicPr>
            <a:picLocks noChangeAspect="1"/>
          </p:cNvPicPr>
          <p:nvPr/>
        </p:nvPicPr>
        <p:blipFill>
          <a:blip r:embed="rId3"/>
          <a:stretch>
            <a:fillRect/>
          </a:stretch>
        </p:blipFill>
        <p:spPr>
          <a:xfrm>
            <a:off x="3613354" y="421716"/>
            <a:ext cx="8098094" cy="2453196"/>
          </a:xfrm>
          <a:prstGeom prst="rect">
            <a:avLst/>
          </a:prstGeom>
        </p:spPr>
      </p:pic>
    </p:spTree>
    <p:extLst>
      <p:ext uri="{BB962C8B-B14F-4D97-AF65-F5344CB8AC3E}">
        <p14:creationId xmlns:p14="http://schemas.microsoft.com/office/powerpoint/2010/main" val="4101375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67B9F-89FC-5942-994A-CD3452B435A4}"/>
              </a:ext>
            </a:extLst>
          </p:cNvPr>
          <p:cNvSpPr>
            <a:spLocks noGrp="1"/>
          </p:cNvSpPr>
          <p:nvPr>
            <p:ph type="title"/>
          </p:nvPr>
        </p:nvSpPr>
        <p:spPr>
          <a:xfrm>
            <a:off x="252919" y="1123837"/>
            <a:ext cx="2947482" cy="4601183"/>
          </a:xfrm>
        </p:spPr>
        <p:txBody>
          <a:bodyPr>
            <a:normAutofit/>
          </a:bodyPr>
          <a:lstStyle/>
          <a:p>
            <a:r>
              <a:rPr lang="en-US" dirty="0"/>
              <a:t>“Future” Directions</a:t>
            </a:r>
            <a:endParaRPr lang="en-US"/>
          </a:p>
        </p:txBody>
      </p:sp>
      <p:graphicFrame>
        <p:nvGraphicFramePr>
          <p:cNvPr id="6" name="Content Placeholder 2">
            <a:extLst>
              <a:ext uri="{FF2B5EF4-FFF2-40B4-BE49-F238E27FC236}">
                <a16:creationId xmlns:a16="http://schemas.microsoft.com/office/drawing/2014/main" id="{A3F80418-6073-49EA-8719-9D8DFBA8FB7B}"/>
              </a:ext>
            </a:extLst>
          </p:cNvPr>
          <p:cNvGraphicFramePr>
            <a:graphicFrameLocks noGrp="1"/>
          </p:cNvGraphicFramePr>
          <p:nvPr>
            <p:ph idx="1"/>
            <p:extLst>
              <p:ext uri="{D42A27DB-BD31-4B8C-83A1-F6EECF244321}">
                <p14:modId xmlns:p14="http://schemas.microsoft.com/office/powerpoint/2010/main" val="2086230548"/>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4972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1E13B-EA56-B74B-8112-5D01F0709742}"/>
              </a:ext>
            </a:extLst>
          </p:cNvPr>
          <p:cNvSpPr>
            <a:spLocks noGrp="1"/>
          </p:cNvSpPr>
          <p:nvPr>
            <p:ph type="title"/>
          </p:nvPr>
        </p:nvSpPr>
        <p:spPr>
          <a:xfrm>
            <a:off x="252919" y="1123837"/>
            <a:ext cx="2947482" cy="4601183"/>
          </a:xfrm>
        </p:spPr>
        <p:txBody>
          <a:bodyPr>
            <a:normAutofit/>
          </a:bodyPr>
          <a:lstStyle/>
          <a:p>
            <a:r>
              <a:rPr lang="en-US" dirty="0"/>
              <a:t>Conclusion</a:t>
            </a:r>
          </a:p>
        </p:txBody>
      </p:sp>
      <p:graphicFrame>
        <p:nvGraphicFramePr>
          <p:cNvPr id="5" name="Content Placeholder 2">
            <a:extLst>
              <a:ext uri="{FF2B5EF4-FFF2-40B4-BE49-F238E27FC236}">
                <a16:creationId xmlns:a16="http://schemas.microsoft.com/office/drawing/2014/main" id="{1D295706-B68C-48DF-98CA-13175F45AF4B}"/>
              </a:ext>
            </a:extLst>
          </p:cNvPr>
          <p:cNvGraphicFramePr>
            <a:graphicFrameLocks noGrp="1"/>
          </p:cNvGraphicFramePr>
          <p:nvPr>
            <p:ph idx="1"/>
            <p:extLst>
              <p:ext uri="{D42A27DB-BD31-4B8C-83A1-F6EECF244321}">
                <p14:modId xmlns:p14="http://schemas.microsoft.com/office/powerpoint/2010/main" val="2774423571"/>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0414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A74549E-F7FD-BC42-AD7D-0DF8BB271B0F}"/>
              </a:ext>
            </a:extLst>
          </p:cNvPr>
          <p:cNvSpPr>
            <a:spLocks noGrp="1"/>
          </p:cNvSpPr>
          <p:nvPr>
            <p:ph type="title"/>
          </p:nvPr>
        </p:nvSpPr>
        <p:spPr>
          <a:xfrm>
            <a:off x="1600754" y="1087374"/>
            <a:ext cx="8983489" cy="1000978"/>
          </a:xfrm>
        </p:spPr>
        <p:txBody>
          <a:bodyPr>
            <a:normAutofit/>
          </a:bodyPr>
          <a:lstStyle/>
          <a:p>
            <a:r>
              <a:rPr lang="en-US" dirty="0"/>
              <a:t>Abstract</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EF2181F5-2740-9E4B-BC35-6F4CE4B6D054}"/>
              </a:ext>
            </a:extLst>
          </p:cNvPr>
          <p:cNvSpPr>
            <a:spLocks noGrp="1"/>
          </p:cNvSpPr>
          <p:nvPr>
            <p:ph idx="1"/>
          </p:nvPr>
        </p:nvSpPr>
        <p:spPr>
          <a:xfrm>
            <a:off x="1600753" y="2535446"/>
            <a:ext cx="8983489" cy="3554457"/>
          </a:xfrm>
        </p:spPr>
        <p:txBody>
          <a:bodyPr>
            <a:normAutofit lnSpcReduction="10000"/>
          </a:bodyPr>
          <a:lstStyle/>
          <a:p>
            <a:endParaRPr lang="en-US" dirty="0">
              <a:solidFill>
                <a:srgbClr val="000000"/>
              </a:solidFill>
            </a:endParaRPr>
          </a:p>
          <a:p>
            <a:r>
              <a:rPr lang="en-US" dirty="0">
                <a:solidFill>
                  <a:srgbClr val="000000"/>
                </a:solidFill>
              </a:rPr>
              <a:t>Independent Component Analysis (ICA) is a computational technique for identifying hidden statistically independent sources from multivariate data</a:t>
            </a:r>
          </a:p>
          <a:p>
            <a:pPr lvl="1"/>
            <a:r>
              <a:rPr lang="en-US" dirty="0"/>
              <a:t>Statistics, data exploration, signal processing, neural networks</a:t>
            </a:r>
            <a:endParaRPr lang="en-US" dirty="0">
              <a:solidFill>
                <a:srgbClr val="000000"/>
              </a:solidFill>
            </a:endParaRPr>
          </a:p>
          <a:p>
            <a:r>
              <a:rPr lang="en-US" dirty="0">
                <a:solidFill>
                  <a:srgbClr val="000000"/>
                </a:solidFill>
              </a:rPr>
              <a:t>This review paper marks (about) 20 Years of research using ICA for finding hidden source signals in fMRI data </a:t>
            </a:r>
          </a:p>
          <a:p>
            <a:r>
              <a:rPr lang="en-US" dirty="0">
                <a:solidFill>
                  <a:srgbClr val="000000"/>
                </a:solidFill>
              </a:rPr>
              <a:t>The algorithm has seen increasing use in the cognitive and clinical neuroscience settings</a:t>
            </a:r>
          </a:p>
          <a:p>
            <a:r>
              <a:rPr lang="en-US" dirty="0">
                <a:solidFill>
                  <a:srgbClr val="000000"/>
                </a:solidFill>
              </a:rPr>
              <a:t>After a short introduction to ICA, the probabilistic extension to ICA                     will be discussed, followed by a few “loose ends,” notable “killer                    applications,” and ”future” directions</a:t>
            </a:r>
          </a:p>
          <a:p>
            <a:pPr marL="0" indent="0">
              <a:buNone/>
            </a:pPr>
            <a:endParaRPr lang="en-US" dirty="0">
              <a:solidFill>
                <a:srgbClr val="000000"/>
              </a:solidFill>
            </a:endParaRPr>
          </a:p>
          <a:p>
            <a:pPr marL="0" indent="0">
              <a:buNone/>
            </a:pPr>
            <a:endParaRPr lang="en-US" dirty="0">
              <a:solidFill>
                <a:srgbClr val="000000"/>
              </a:solidFill>
            </a:endParaRPr>
          </a:p>
        </p:txBody>
      </p:sp>
      <p:pic>
        <p:nvPicPr>
          <p:cNvPr id="11" name="Picture 10" descr="A close up of a map&#13;&#10;&#13;&#10;Description automatically generated">
            <a:extLst>
              <a:ext uri="{FF2B5EF4-FFF2-40B4-BE49-F238E27FC236}">
                <a16:creationId xmlns:a16="http://schemas.microsoft.com/office/drawing/2014/main" id="{FBCE67DE-AEC0-8D4D-B4DD-C7379119E192}"/>
              </a:ext>
            </a:extLst>
          </p:cNvPr>
          <p:cNvPicPr>
            <a:picLocks noChangeAspect="1"/>
          </p:cNvPicPr>
          <p:nvPr/>
        </p:nvPicPr>
        <p:blipFill>
          <a:blip r:embed="rId3"/>
          <a:stretch>
            <a:fillRect/>
          </a:stretch>
        </p:blipFill>
        <p:spPr>
          <a:xfrm>
            <a:off x="9053491" y="4614878"/>
            <a:ext cx="2788128" cy="2083632"/>
          </a:xfrm>
          <a:prstGeom prst="rect">
            <a:avLst/>
          </a:prstGeom>
          <a:ln>
            <a:solidFill>
              <a:schemeClr val="accent1"/>
            </a:solidFill>
          </a:ln>
          <a:effectLst>
            <a:glow rad="139700">
              <a:schemeClr val="accent1"/>
            </a:glow>
            <a:outerShdw blurRad="50800" dist="50800" dir="3960000" sx="1000" sy="1000" algn="ctr" rotWithShape="0">
              <a:srgbClr val="000000">
                <a:alpha val="37000"/>
              </a:srgbClr>
            </a:outerShdw>
          </a:effectLst>
        </p:spPr>
      </p:pic>
    </p:spTree>
    <p:extLst>
      <p:ext uri="{BB962C8B-B14F-4D97-AF65-F5344CB8AC3E}">
        <p14:creationId xmlns:p14="http://schemas.microsoft.com/office/powerpoint/2010/main" val="3181580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4283-667A-6548-8748-6D9AECA1F5FF}"/>
              </a:ext>
            </a:extLst>
          </p:cNvPr>
          <p:cNvSpPr>
            <a:spLocks noGrp="1"/>
          </p:cNvSpPr>
          <p:nvPr>
            <p:ph type="title"/>
          </p:nvPr>
        </p:nvSpPr>
        <p:spPr/>
        <p:txBody>
          <a:bodyPr/>
          <a:lstStyle/>
          <a:p>
            <a:r>
              <a:rPr lang="en-US" dirty="0"/>
              <a:t>Background</a:t>
            </a:r>
            <a:br>
              <a:rPr lang="en-US" dirty="0"/>
            </a:br>
            <a:r>
              <a:rPr lang="en-US" sz="1800" dirty="0"/>
              <a:t>Key Concepts</a:t>
            </a:r>
            <a:endParaRPr lang="en-US" dirty="0"/>
          </a:p>
        </p:txBody>
      </p:sp>
      <p:sp>
        <p:nvSpPr>
          <p:cNvPr id="3" name="Content Placeholder 2">
            <a:extLst>
              <a:ext uri="{FF2B5EF4-FFF2-40B4-BE49-F238E27FC236}">
                <a16:creationId xmlns:a16="http://schemas.microsoft.com/office/drawing/2014/main" id="{D0167B74-6AF7-5B41-B067-5FC16410445F}"/>
              </a:ext>
            </a:extLst>
          </p:cNvPr>
          <p:cNvSpPr>
            <a:spLocks noGrp="1"/>
          </p:cNvSpPr>
          <p:nvPr>
            <p:ph idx="1"/>
          </p:nvPr>
        </p:nvSpPr>
        <p:spPr>
          <a:xfrm>
            <a:off x="3869268" y="428269"/>
            <a:ext cx="7659174" cy="4092576"/>
          </a:xfrm>
        </p:spPr>
        <p:txBody>
          <a:bodyPr>
            <a:normAutofit/>
          </a:bodyPr>
          <a:lstStyle/>
          <a:p>
            <a:pPr marL="0" indent="0">
              <a:buNone/>
            </a:pPr>
            <a:r>
              <a:rPr lang="en-US" u="sng" dirty="0"/>
              <a:t>Independent Component Analysis (ICA)</a:t>
            </a:r>
            <a:r>
              <a:rPr lang="en-US" dirty="0"/>
              <a:t>: </a:t>
            </a:r>
          </a:p>
          <a:p>
            <a:r>
              <a:rPr lang="en-US" dirty="0"/>
              <a:t>Represent 2D data as linear combinations of independent source components</a:t>
            </a:r>
          </a:p>
          <a:p>
            <a:pPr lvl="1"/>
            <a:r>
              <a:rPr lang="en-US" dirty="0"/>
              <a:t>Information theoretic principles drive the estimation of the joint distributions</a:t>
            </a:r>
          </a:p>
          <a:p>
            <a:r>
              <a:rPr lang="en-US" dirty="0"/>
              <a:t>Seeks to solve the Blind Source Problem (BSS)</a:t>
            </a:r>
          </a:p>
          <a:p>
            <a:r>
              <a:rPr lang="en-US" dirty="0"/>
              <a:t>Y(t) = A S(t) </a:t>
            </a:r>
          </a:p>
          <a:p>
            <a:pPr lvl="1"/>
            <a:r>
              <a:rPr lang="en-US" dirty="0"/>
              <a:t>S(t) are the source signals, A is the mixing matrix</a:t>
            </a:r>
          </a:p>
          <a:p>
            <a:pPr lvl="1"/>
            <a:r>
              <a:rPr lang="en-US" dirty="0"/>
              <a:t>Find linear transformation L (ideally A</a:t>
            </a:r>
            <a:r>
              <a:rPr lang="en-US" baseline="30000" dirty="0"/>
              <a:t>-1</a:t>
            </a:r>
            <a:r>
              <a:rPr lang="en-US" dirty="0"/>
              <a:t>) </a:t>
            </a:r>
            <a:r>
              <a:rPr lang="en-US" dirty="0" err="1"/>
              <a:t>s.t.</a:t>
            </a:r>
            <a:r>
              <a:rPr lang="en-US" dirty="0"/>
              <a:t> L Y(t) = S(t)</a:t>
            </a:r>
          </a:p>
          <a:p>
            <a:r>
              <a:rPr lang="en-US" dirty="0"/>
              <a:t>Popular algorithms include Infomax and </a:t>
            </a:r>
            <a:r>
              <a:rPr lang="en-US" dirty="0" err="1"/>
              <a:t>FastICA</a:t>
            </a:r>
            <a:endParaRPr lang="en-US" dirty="0"/>
          </a:p>
        </p:txBody>
      </p:sp>
      <p:pic>
        <p:nvPicPr>
          <p:cNvPr id="5" name="Picture 4" descr="A screenshot of a cell phone&#13;&#10;&#13;&#10;Description automatically generated">
            <a:extLst>
              <a:ext uri="{FF2B5EF4-FFF2-40B4-BE49-F238E27FC236}">
                <a16:creationId xmlns:a16="http://schemas.microsoft.com/office/drawing/2014/main" id="{6D820040-464B-DF4F-A17E-02D12D27FD57}"/>
              </a:ext>
            </a:extLst>
          </p:cNvPr>
          <p:cNvPicPr>
            <a:picLocks noChangeAspect="1"/>
          </p:cNvPicPr>
          <p:nvPr/>
        </p:nvPicPr>
        <p:blipFill>
          <a:blip r:embed="rId3"/>
          <a:stretch>
            <a:fillRect/>
          </a:stretch>
        </p:blipFill>
        <p:spPr>
          <a:xfrm>
            <a:off x="4384895" y="4646967"/>
            <a:ext cx="2089081" cy="1983036"/>
          </a:xfrm>
          <a:prstGeom prst="rect">
            <a:avLst/>
          </a:prstGeom>
          <a:effectLst>
            <a:glow rad="139700">
              <a:schemeClr val="accent1">
                <a:alpha val="40000"/>
              </a:schemeClr>
            </a:glow>
            <a:outerShdw blurRad="50800" dist="38100" dir="2700000" sx="103000" sy="103000" algn="tl" rotWithShape="0">
              <a:prstClr val="black">
                <a:alpha val="40000"/>
              </a:prstClr>
            </a:outerShdw>
            <a:softEdge rad="0"/>
          </a:effectLst>
        </p:spPr>
      </p:pic>
      <p:pic>
        <p:nvPicPr>
          <p:cNvPr id="11" name="Picture 10">
            <a:extLst>
              <a:ext uri="{FF2B5EF4-FFF2-40B4-BE49-F238E27FC236}">
                <a16:creationId xmlns:a16="http://schemas.microsoft.com/office/drawing/2014/main" id="{45B1103C-B579-144B-9049-BFD7E1DEDC5D}"/>
              </a:ext>
            </a:extLst>
          </p:cNvPr>
          <p:cNvPicPr>
            <a:picLocks noChangeAspect="1"/>
          </p:cNvPicPr>
          <p:nvPr/>
        </p:nvPicPr>
        <p:blipFill>
          <a:blip r:embed="rId4"/>
          <a:stretch>
            <a:fillRect/>
          </a:stretch>
        </p:blipFill>
        <p:spPr>
          <a:xfrm>
            <a:off x="7197835" y="4635185"/>
            <a:ext cx="4165600" cy="2006600"/>
          </a:xfrm>
          <a:prstGeom prst="rect">
            <a:avLst/>
          </a:prstGeom>
          <a:effectLst>
            <a:glow rad="190500">
              <a:schemeClr val="accent1">
                <a:alpha val="40000"/>
              </a:schemeClr>
            </a:glow>
            <a:outerShdw blurRad="50800" dist="50800" dir="3960000" algn="ctr" rotWithShape="0">
              <a:srgbClr val="000000">
                <a:alpha val="40000"/>
              </a:srgbClr>
            </a:outerShdw>
          </a:effectLst>
        </p:spPr>
      </p:pic>
    </p:spTree>
    <p:extLst>
      <p:ext uri="{BB962C8B-B14F-4D97-AF65-F5344CB8AC3E}">
        <p14:creationId xmlns:p14="http://schemas.microsoft.com/office/powerpoint/2010/main" val="213347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132D-F5ED-F541-A2BA-0CDBCD6DE8D0}"/>
              </a:ext>
            </a:extLst>
          </p:cNvPr>
          <p:cNvSpPr>
            <a:spLocks noGrp="1"/>
          </p:cNvSpPr>
          <p:nvPr>
            <p:ph type="title"/>
          </p:nvPr>
        </p:nvSpPr>
        <p:spPr>
          <a:xfrm>
            <a:off x="239937" y="2768567"/>
            <a:ext cx="2553013" cy="1311722"/>
          </a:xfrm>
        </p:spPr>
        <p:txBody>
          <a:bodyPr>
            <a:normAutofit/>
          </a:bodyPr>
          <a:lstStyle/>
          <a:p>
            <a:r>
              <a:rPr lang="en-US" dirty="0"/>
              <a:t>Background</a:t>
            </a:r>
            <a:br>
              <a:rPr lang="en-US" dirty="0"/>
            </a:br>
            <a:r>
              <a:rPr lang="en-US" sz="1800" dirty="0"/>
              <a:t>Key Concepts</a:t>
            </a:r>
            <a:endParaRPr lang="en-US" dirty="0"/>
          </a:p>
        </p:txBody>
      </p:sp>
      <p:sp>
        <p:nvSpPr>
          <p:cNvPr id="3" name="Content Placeholder 2">
            <a:extLst>
              <a:ext uri="{FF2B5EF4-FFF2-40B4-BE49-F238E27FC236}">
                <a16:creationId xmlns:a16="http://schemas.microsoft.com/office/drawing/2014/main" id="{A5C5CAE7-3C9E-F043-9288-955CB486B984}"/>
              </a:ext>
            </a:extLst>
          </p:cNvPr>
          <p:cNvSpPr>
            <a:spLocks noGrp="1"/>
          </p:cNvSpPr>
          <p:nvPr>
            <p:ph idx="1"/>
          </p:nvPr>
        </p:nvSpPr>
        <p:spPr>
          <a:xfrm>
            <a:off x="3869268" y="1085334"/>
            <a:ext cx="7315200" cy="5120640"/>
          </a:xfrm>
        </p:spPr>
        <p:txBody>
          <a:bodyPr>
            <a:normAutofit/>
          </a:bodyPr>
          <a:lstStyle/>
          <a:p>
            <a:r>
              <a:rPr lang="en-US" u="sng" dirty="0"/>
              <a:t>Spatial ICA for fMRI: </a:t>
            </a:r>
          </a:p>
          <a:p>
            <a:pPr marL="0" indent="0">
              <a:buNone/>
            </a:pPr>
            <a:endParaRPr lang="en-US" u="sng" dirty="0"/>
          </a:p>
          <a:p>
            <a:pPr lvl="1"/>
            <a:r>
              <a:rPr lang="en-US" dirty="0"/>
              <a:t>fMRI data has low SNR resulting in a mixture of signals</a:t>
            </a:r>
          </a:p>
          <a:p>
            <a:pPr marL="502920" lvl="1" indent="0">
              <a:buNone/>
            </a:pPr>
            <a:endParaRPr lang="en-US" dirty="0"/>
          </a:p>
          <a:p>
            <a:pPr lvl="1"/>
            <a:r>
              <a:rPr lang="en-US" dirty="0"/>
              <a:t>Follows from the localized paradigm of classical neuroscience</a:t>
            </a:r>
          </a:p>
          <a:p>
            <a:pPr marL="502920" lvl="1" indent="0">
              <a:buNone/>
            </a:pPr>
            <a:endParaRPr lang="en-US" dirty="0"/>
          </a:p>
          <a:p>
            <a:pPr lvl="1"/>
            <a:r>
              <a:rPr lang="en-US" dirty="0"/>
              <a:t>Assumes areas of interest are independently distributed</a:t>
            </a:r>
          </a:p>
          <a:p>
            <a:pPr lvl="1"/>
            <a:endParaRPr lang="en-US" dirty="0"/>
          </a:p>
          <a:p>
            <a:pPr lvl="1"/>
            <a:r>
              <a:rPr lang="en-US" dirty="0"/>
              <a:t>Research aided by software tools: </a:t>
            </a:r>
            <a:r>
              <a:rPr lang="en-US" dirty="0" err="1"/>
              <a:t>Brainvoyager</a:t>
            </a:r>
            <a:r>
              <a:rPr lang="en-US" dirty="0"/>
              <a:t>, FSL, DTU, GIFT</a:t>
            </a:r>
          </a:p>
          <a:p>
            <a:pPr lvl="1"/>
            <a:endParaRPr lang="en-US" dirty="0"/>
          </a:p>
          <a:p>
            <a:pPr marL="502920" lvl="1" indent="0">
              <a:buNone/>
            </a:pPr>
            <a:endParaRPr lang="en-US" dirty="0"/>
          </a:p>
          <a:p>
            <a:pPr lvl="1"/>
            <a:endParaRPr lang="en-US" dirty="0"/>
          </a:p>
          <a:p>
            <a:pPr lvl="1"/>
            <a:endParaRPr lang="en-US" dirty="0"/>
          </a:p>
          <a:p>
            <a:pPr lvl="1"/>
            <a:endParaRPr lang="en-US" dirty="0"/>
          </a:p>
          <a:p>
            <a:pPr lvl="1"/>
            <a:endParaRPr lang="en-US" dirty="0"/>
          </a:p>
          <a:p>
            <a:pPr marL="502920" lvl="1" indent="0">
              <a:buNone/>
            </a:pPr>
            <a:endParaRPr lang="en-US" dirty="0"/>
          </a:p>
          <a:p>
            <a:pPr marL="502920" lvl="1" indent="0">
              <a:buNone/>
            </a:pPr>
            <a:endParaRPr lang="en-US" dirty="0"/>
          </a:p>
        </p:txBody>
      </p:sp>
      <p:pic>
        <p:nvPicPr>
          <p:cNvPr id="4" name="Picture 3" descr="A close up of a device&#13;&#10;&#13;&#10;Description automatically generated">
            <a:extLst>
              <a:ext uri="{FF2B5EF4-FFF2-40B4-BE49-F238E27FC236}">
                <a16:creationId xmlns:a16="http://schemas.microsoft.com/office/drawing/2014/main" id="{DD5BB13C-AF14-5842-AF89-4D74CE8CA6B9}"/>
              </a:ext>
            </a:extLst>
          </p:cNvPr>
          <p:cNvPicPr>
            <a:picLocks noChangeAspect="1"/>
          </p:cNvPicPr>
          <p:nvPr/>
        </p:nvPicPr>
        <p:blipFill>
          <a:blip r:embed="rId3"/>
          <a:stretch>
            <a:fillRect/>
          </a:stretch>
        </p:blipFill>
        <p:spPr>
          <a:xfrm>
            <a:off x="4481419" y="4235590"/>
            <a:ext cx="6090898" cy="2196237"/>
          </a:xfrm>
          <a:prstGeom prst="rect">
            <a:avLst/>
          </a:prstGeom>
          <a:effectLst>
            <a:glow rad="177800">
              <a:schemeClr val="accent1"/>
            </a:glow>
            <a:outerShdw blurRad="50800" dist="50800" dir="5400000" sx="1000" sy="1000" algn="ctr" rotWithShape="0">
              <a:srgbClr val="000000">
                <a:alpha val="43137"/>
              </a:srgbClr>
            </a:outerShdw>
          </a:effectLst>
        </p:spPr>
      </p:pic>
    </p:spTree>
    <p:extLst>
      <p:ext uri="{BB962C8B-B14F-4D97-AF65-F5344CB8AC3E}">
        <p14:creationId xmlns:p14="http://schemas.microsoft.com/office/powerpoint/2010/main" val="2519386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D763-E5AA-6644-9668-BAB6155FC7A6}"/>
              </a:ext>
            </a:extLst>
          </p:cNvPr>
          <p:cNvSpPr>
            <a:spLocks noGrp="1"/>
          </p:cNvSpPr>
          <p:nvPr>
            <p:ph type="title"/>
          </p:nvPr>
        </p:nvSpPr>
        <p:spPr/>
        <p:txBody>
          <a:bodyPr/>
          <a:lstStyle/>
          <a:p>
            <a:r>
              <a:rPr lang="en-US" dirty="0"/>
              <a:t>Background</a:t>
            </a:r>
            <a:br>
              <a:rPr lang="en-US" dirty="0"/>
            </a:br>
            <a:r>
              <a:rPr lang="en-US" sz="1800" dirty="0"/>
              <a:t>Supplementary Concepts</a:t>
            </a:r>
            <a:endParaRPr lang="en-US" dirty="0"/>
          </a:p>
        </p:txBody>
      </p:sp>
      <p:sp>
        <p:nvSpPr>
          <p:cNvPr id="3" name="Content Placeholder 2">
            <a:extLst>
              <a:ext uri="{FF2B5EF4-FFF2-40B4-BE49-F238E27FC236}">
                <a16:creationId xmlns:a16="http://schemas.microsoft.com/office/drawing/2014/main" id="{EA917F09-0110-9248-AEE5-E6FF7F72E497}"/>
              </a:ext>
            </a:extLst>
          </p:cNvPr>
          <p:cNvSpPr>
            <a:spLocks noGrp="1"/>
          </p:cNvSpPr>
          <p:nvPr>
            <p:ph idx="1"/>
          </p:nvPr>
        </p:nvSpPr>
        <p:spPr>
          <a:xfrm>
            <a:off x="3869268" y="864108"/>
            <a:ext cx="5304229" cy="5120640"/>
          </a:xfrm>
        </p:spPr>
        <p:txBody>
          <a:bodyPr>
            <a:normAutofit lnSpcReduction="10000"/>
          </a:bodyPr>
          <a:lstStyle/>
          <a:p>
            <a:r>
              <a:rPr lang="en-US" dirty="0"/>
              <a:t>PCA </a:t>
            </a:r>
          </a:p>
          <a:p>
            <a:pPr lvl="1"/>
            <a:r>
              <a:rPr lang="en-US" dirty="0"/>
              <a:t>Finds direction of highest variance (basis vectors)</a:t>
            </a:r>
          </a:p>
          <a:p>
            <a:pPr lvl="1"/>
            <a:r>
              <a:rPr lang="en-US" dirty="0"/>
              <a:t>PCs are the eigenvectors of the covariance matrix</a:t>
            </a:r>
          </a:p>
          <a:p>
            <a:pPr lvl="1"/>
            <a:r>
              <a:rPr lang="en-US" dirty="0"/>
              <a:t>Used as preprocessing for ICA (more on this later)</a:t>
            </a:r>
          </a:p>
          <a:p>
            <a:r>
              <a:rPr lang="en-US" dirty="0"/>
              <a:t>Gaussian/Gamma Mixture Model (GGMM)</a:t>
            </a:r>
          </a:p>
          <a:p>
            <a:pPr lvl="1"/>
            <a:r>
              <a:rPr lang="en-US" dirty="0"/>
              <a:t>Gaussian distribution models the noise</a:t>
            </a:r>
          </a:p>
          <a:p>
            <a:pPr lvl="1"/>
            <a:r>
              <a:rPr lang="en-US" dirty="0"/>
              <a:t>Gamma distribution (shape and scale </a:t>
            </a:r>
            <a:r>
              <a:rPr lang="en-US" dirty="0" err="1"/>
              <a:t>params</a:t>
            </a:r>
            <a:r>
              <a:rPr lang="en-US" dirty="0"/>
              <a:t>) models the activity class </a:t>
            </a:r>
          </a:p>
          <a:p>
            <a:r>
              <a:rPr lang="en-US" dirty="0"/>
              <a:t>Null Hypothesis,H</a:t>
            </a:r>
            <a:r>
              <a:rPr lang="en-US" baseline="-25000" dirty="0"/>
              <a:t>0 </a:t>
            </a:r>
            <a:r>
              <a:rPr lang="en-US" dirty="0"/>
              <a:t>/  Alternative Hypothesis, H</a:t>
            </a:r>
            <a:r>
              <a:rPr lang="en-US" baseline="-25000" dirty="0"/>
              <a:t>1</a:t>
            </a:r>
            <a:r>
              <a:rPr lang="en-US" dirty="0"/>
              <a:t> </a:t>
            </a:r>
          </a:p>
          <a:p>
            <a:r>
              <a:rPr lang="en-US" dirty="0"/>
              <a:t>FMRIB Centre in Oxford: </a:t>
            </a:r>
          </a:p>
          <a:p>
            <a:pPr lvl="1"/>
            <a:r>
              <a:rPr lang="en-US" dirty="0"/>
              <a:t>FMRIB Software Library (FSL)</a:t>
            </a:r>
          </a:p>
          <a:p>
            <a:pPr lvl="1"/>
            <a:r>
              <a:rPr lang="en-US" dirty="0"/>
              <a:t>Multivariate Exploratory Linear Optimized Decomposition into Independent Components (MELODIC) </a:t>
            </a:r>
          </a:p>
        </p:txBody>
      </p:sp>
      <p:pic>
        <p:nvPicPr>
          <p:cNvPr id="5" name="Picture 4" descr="A close up of a map&#13;&#10;&#13;&#10;Description automatically generated">
            <a:extLst>
              <a:ext uri="{FF2B5EF4-FFF2-40B4-BE49-F238E27FC236}">
                <a16:creationId xmlns:a16="http://schemas.microsoft.com/office/drawing/2014/main" id="{D13C9BA0-33A7-BA4C-B412-2FB9B94F98F8}"/>
              </a:ext>
            </a:extLst>
          </p:cNvPr>
          <p:cNvPicPr>
            <a:picLocks noChangeAspect="1"/>
          </p:cNvPicPr>
          <p:nvPr/>
        </p:nvPicPr>
        <p:blipFill>
          <a:blip r:embed="rId3"/>
          <a:stretch>
            <a:fillRect/>
          </a:stretch>
        </p:blipFill>
        <p:spPr>
          <a:xfrm>
            <a:off x="9190227" y="538826"/>
            <a:ext cx="1910940" cy="1791194"/>
          </a:xfrm>
          <a:prstGeom prst="rect">
            <a:avLst/>
          </a:prstGeom>
        </p:spPr>
      </p:pic>
      <p:pic>
        <p:nvPicPr>
          <p:cNvPr id="6" name="Picture 5">
            <a:extLst>
              <a:ext uri="{FF2B5EF4-FFF2-40B4-BE49-F238E27FC236}">
                <a16:creationId xmlns:a16="http://schemas.microsoft.com/office/drawing/2014/main" id="{25563A93-61B7-0B44-82BD-C66C14FDA4D0}"/>
              </a:ext>
            </a:extLst>
          </p:cNvPr>
          <p:cNvPicPr>
            <a:picLocks noChangeAspect="1"/>
          </p:cNvPicPr>
          <p:nvPr/>
        </p:nvPicPr>
        <p:blipFill>
          <a:blip r:embed="rId4"/>
          <a:stretch>
            <a:fillRect/>
          </a:stretch>
        </p:blipFill>
        <p:spPr>
          <a:xfrm>
            <a:off x="9173497" y="4144882"/>
            <a:ext cx="1642676" cy="1237483"/>
          </a:xfrm>
          <a:prstGeom prst="rect">
            <a:avLst/>
          </a:prstGeom>
        </p:spPr>
      </p:pic>
      <p:pic>
        <p:nvPicPr>
          <p:cNvPr id="7" name="Picture 6">
            <a:extLst>
              <a:ext uri="{FF2B5EF4-FFF2-40B4-BE49-F238E27FC236}">
                <a16:creationId xmlns:a16="http://schemas.microsoft.com/office/drawing/2014/main" id="{04A7A7F7-136A-8E4B-9B00-5072B54F19BD}"/>
              </a:ext>
            </a:extLst>
          </p:cNvPr>
          <p:cNvPicPr>
            <a:picLocks noChangeAspect="1"/>
          </p:cNvPicPr>
          <p:nvPr/>
        </p:nvPicPr>
        <p:blipFill>
          <a:blip r:embed="rId5"/>
          <a:stretch>
            <a:fillRect/>
          </a:stretch>
        </p:blipFill>
        <p:spPr>
          <a:xfrm>
            <a:off x="10145697" y="5546998"/>
            <a:ext cx="1486825" cy="1111645"/>
          </a:xfrm>
          <a:prstGeom prst="rect">
            <a:avLst/>
          </a:prstGeom>
        </p:spPr>
      </p:pic>
      <p:pic>
        <p:nvPicPr>
          <p:cNvPr id="8" name="Picture 7">
            <a:extLst>
              <a:ext uri="{FF2B5EF4-FFF2-40B4-BE49-F238E27FC236}">
                <a16:creationId xmlns:a16="http://schemas.microsoft.com/office/drawing/2014/main" id="{7D4470F3-421D-984E-BF08-A834B9A5177E}"/>
              </a:ext>
            </a:extLst>
          </p:cNvPr>
          <p:cNvPicPr>
            <a:picLocks noChangeAspect="1"/>
          </p:cNvPicPr>
          <p:nvPr/>
        </p:nvPicPr>
        <p:blipFill>
          <a:blip r:embed="rId6"/>
          <a:stretch>
            <a:fillRect/>
          </a:stretch>
        </p:blipFill>
        <p:spPr>
          <a:xfrm>
            <a:off x="9067123" y="2868605"/>
            <a:ext cx="2565400" cy="1111645"/>
          </a:xfrm>
          <a:prstGeom prst="rect">
            <a:avLst/>
          </a:prstGeom>
        </p:spPr>
      </p:pic>
    </p:spTree>
    <p:extLst>
      <p:ext uri="{BB962C8B-B14F-4D97-AF65-F5344CB8AC3E}">
        <p14:creationId xmlns:p14="http://schemas.microsoft.com/office/powerpoint/2010/main" val="3316957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6">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8">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0">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E4579C1-3A4D-044D-9946-4D73029A3036}"/>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4600" spc="-100" dirty="0"/>
              <a:t>Probabilistic ICA - MELODIC</a:t>
            </a:r>
          </a:p>
        </p:txBody>
      </p:sp>
      <p:pic>
        <p:nvPicPr>
          <p:cNvPr id="5" name="Picture 4" descr="A screenshot of a cell phone&#10;&#10;Description automatically generated">
            <a:extLst>
              <a:ext uri="{FF2B5EF4-FFF2-40B4-BE49-F238E27FC236}">
                <a16:creationId xmlns:a16="http://schemas.microsoft.com/office/drawing/2014/main" id="{8EED0C5D-A30A-434D-A18E-B227494DD2D4}"/>
              </a:ext>
            </a:extLst>
          </p:cNvPr>
          <p:cNvPicPr>
            <a:picLocks noChangeAspect="1"/>
          </p:cNvPicPr>
          <p:nvPr/>
        </p:nvPicPr>
        <p:blipFill>
          <a:blip r:embed="rId3"/>
          <a:stretch>
            <a:fillRect/>
          </a:stretch>
        </p:blipFill>
        <p:spPr>
          <a:xfrm>
            <a:off x="5965453" y="759599"/>
            <a:ext cx="4677645" cy="5330650"/>
          </a:xfrm>
          <a:prstGeom prst="rect">
            <a:avLst/>
          </a:prstGeom>
        </p:spPr>
      </p:pic>
      <p:sp>
        <p:nvSpPr>
          <p:cNvPr id="31" name="Rectangle 24">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9048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C6E88-8A7B-5646-852C-9A7E59733C11}"/>
              </a:ext>
            </a:extLst>
          </p:cNvPr>
          <p:cNvSpPr>
            <a:spLocks noGrp="1"/>
          </p:cNvSpPr>
          <p:nvPr>
            <p:ph type="title"/>
          </p:nvPr>
        </p:nvSpPr>
        <p:spPr/>
        <p:txBody>
          <a:bodyPr/>
          <a:lstStyle/>
          <a:p>
            <a:r>
              <a:rPr lang="en-US" dirty="0"/>
              <a:t>VN, Thresholding, and Quality of Fit </a:t>
            </a:r>
          </a:p>
        </p:txBody>
      </p:sp>
      <p:pic>
        <p:nvPicPr>
          <p:cNvPr id="5" name="Content Placeholder 4" descr="A screenshot of a cell phone&#13;&#10;&#13;&#10;Description automatically generated">
            <a:extLst>
              <a:ext uri="{FF2B5EF4-FFF2-40B4-BE49-F238E27FC236}">
                <a16:creationId xmlns:a16="http://schemas.microsoft.com/office/drawing/2014/main" id="{5A9FFDF3-0957-4A45-826E-430ACDFCABE0}"/>
              </a:ext>
            </a:extLst>
          </p:cNvPr>
          <p:cNvPicPr>
            <a:picLocks noGrp="1" noChangeAspect="1"/>
          </p:cNvPicPr>
          <p:nvPr>
            <p:ph idx="1"/>
          </p:nvPr>
        </p:nvPicPr>
        <p:blipFill>
          <a:blip r:embed="rId3"/>
          <a:stretch>
            <a:fillRect/>
          </a:stretch>
        </p:blipFill>
        <p:spPr>
          <a:xfrm>
            <a:off x="4277768" y="863600"/>
            <a:ext cx="6497139" cy="5121275"/>
          </a:xfrm>
        </p:spPr>
      </p:pic>
    </p:spTree>
    <p:extLst>
      <p:ext uri="{BB962C8B-B14F-4D97-AF65-F5344CB8AC3E}">
        <p14:creationId xmlns:p14="http://schemas.microsoft.com/office/powerpoint/2010/main" val="255781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CE34AD1-EF49-5F45-BF45-F204385E4A72}"/>
              </a:ext>
            </a:extLst>
          </p:cNvPr>
          <p:cNvSpPr>
            <a:spLocks noGrp="1"/>
          </p:cNvSpPr>
          <p:nvPr>
            <p:ph type="title"/>
          </p:nvPr>
        </p:nvSpPr>
        <p:spPr>
          <a:xfrm>
            <a:off x="641667" y="5257630"/>
            <a:ext cx="10908667" cy="1021405"/>
          </a:xfrm>
        </p:spPr>
        <p:txBody>
          <a:bodyPr>
            <a:normAutofit/>
          </a:bodyPr>
          <a:lstStyle/>
          <a:p>
            <a:pPr algn="ctr"/>
            <a:r>
              <a:rPr lang="en-US" dirty="0"/>
              <a:t>ICA Loose Ends</a:t>
            </a:r>
            <a:endParaRPr lang="en-US"/>
          </a:p>
        </p:txBody>
      </p:sp>
      <p:sp>
        <p:nvSpPr>
          <p:cNvPr id="14" name="Rectangle 13">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FA5A696E-7768-4B7A-BB66-D4DB1DDB2CD2}"/>
              </a:ext>
            </a:extLst>
          </p:cNvPr>
          <p:cNvGraphicFramePr>
            <a:graphicFrameLocks noGrp="1"/>
          </p:cNvGraphicFramePr>
          <p:nvPr>
            <p:ph idx="1"/>
            <p:extLst>
              <p:ext uri="{D42A27DB-BD31-4B8C-83A1-F6EECF244321}">
                <p14:modId xmlns:p14="http://schemas.microsoft.com/office/powerpoint/2010/main" val="1793859776"/>
              </p:ext>
            </p:extLst>
          </p:nvPr>
        </p:nvGraphicFramePr>
        <p:xfrm>
          <a:off x="702727" y="1029176"/>
          <a:ext cx="10786546" cy="344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782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C7FBCF-0B36-9143-B9D5-5476BFB66078}"/>
              </a:ext>
            </a:extLst>
          </p:cNvPr>
          <p:cNvSpPr>
            <a:spLocks noGrp="1"/>
          </p:cNvSpPr>
          <p:nvPr>
            <p:ph type="title"/>
          </p:nvPr>
        </p:nvSpPr>
        <p:spPr>
          <a:xfrm>
            <a:off x="641667" y="5257630"/>
            <a:ext cx="10908667" cy="1021405"/>
          </a:xfrm>
        </p:spPr>
        <p:txBody>
          <a:bodyPr>
            <a:normAutofit/>
          </a:bodyPr>
          <a:lstStyle/>
          <a:p>
            <a:pPr algn="ctr"/>
            <a:r>
              <a:rPr lang="en-US" dirty="0"/>
              <a:t>”Killer Applications”</a:t>
            </a:r>
            <a:endParaRPr lang="en-US"/>
          </a:p>
        </p:txBody>
      </p:sp>
      <p:sp>
        <p:nvSpPr>
          <p:cNvPr id="14" name="Rectangle 13">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E24DA69C-DBE4-4A07-8148-23A3C81B9567}"/>
              </a:ext>
            </a:extLst>
          </p:cNvPr>
          <p:cNvGraphicFramePr>
            <a:graphicFrameLocks noGrp="1"/>
          </p:cNvGraphicFramePr>
          <p:nvPr>
            <p:ph idx="1"/>
            <p:extLst>
              <p:ext uri="{D42A27DB-BD31-4B8C-83A1-F6EECF244321}">
                <p14:modId xmlns:p14="http://schemas.microsoft.com/office/powerpoint/2010/main" val="146331157"/>
              </p:ext>
            </p:extLst>
          </p:nvPr>
        </p:nvGraphicFramePr>
        <p:xfrm>
          <a:off x="702727" y="1029176"/>
          <a:ext cx="10786546" cy="344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765984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1802</Words>
  <Application>Microsoft Macintosh PowerPoint</Application>
  <PresentationFormat>Widescreen</PresentationFormat>
  <Paragraphs>219</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Corbel</vt:lpstr>
      <vt:lpstr>Wingdings 2</vt:lpstr>
      <vt:lpstr>Frame</vt:lpstr>
      <vt:lpstr>Review:   Modelling with independent components  Christian F. Beckmann (2012)  </vt:lpstr>
      <vt:lpstr>Abstract</vt:lpstr>
      <vt:lpstr>Background Key Concepts</vt:lpstr>
      <vt:lpstr>Background Key Concepts</vt:lpstr>
      <vt:lpstr>Background Supplementary Concepts</vt:lpstr>
      <vt:lpstr>Probabilistic ICA - MELODIC</vt:lpstr>
      <vt:lpstr>VN, Thresholding, and Quality of Fit </vt:lpstr>
      <vt:lpstr>ICA Loose Ends</vt:lpstr>
      <vt:lpstr>”Killer Applications”</vt:lpstr>
      <vt:lpstr>“Killer Applications”  Artifact Detection &amp; Removal</vt:lpstr>
      <vt:lpstr>“Killer Applications”   Denoising for improved GLM-based analysis</vt:lpstr>
      <vt:lpstr>”Killer Applications”  resting-state fMRI       (rs-fMRI)</vt:lpstr>
      <vt:lpstr>“Future” Directions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Modelling with independent components  Christian F. Beckmann (2012)  </dc:title>
  <dc:creator>Christian Lee Mcdaniel</dc:creator>
  <cp:lastModifiedBy>Christian Lee Mcdaniel</cp:lastModifiedBy>
  <cp:revision>11</cp:revision>
  <cp:lastPrinted>2018-11-27T18:45:15Z</cp:lastPrinted>
  <dcterms:created xsi:type="dcterms:W3CDTF">2018-11-27T17:09:35Z</dcterms:created>
  <dcterms:modified xsi:type="dcterms:W3CDTF">2018-11-27T19:18:29Z</dcterms:modified>
</cp:coreProperties>
</file>